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9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9850"/>
  <p:notesSz cx="9144000" cy="51498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850" autoAdjust="0"/>
  </p:normalViewPr>
  <p:slideViewPr>
    <p:cSldViewPr>
      <p:cViewPr varScale="1">
        <p:scale>
          <a:sx n="119" d="100"/>
          <a:sy n="119" d="100"/>
        </p:scale>
        <p:origin x="318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11263" y="1088186"/>
            <a:ext cx="2263140" cy="3917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3916"/>
            <a:ext cx="6400800" cy="12874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4135"/>
          </a:xfrm>
          <a:custGeom>
            <a:avLst/>
            <a:gdLst/>
            <a:ahLst/>
            <a:cxnLst/>
            <a:rect l="l" t="t" r="r" b="b"/>
            <a:pathLst>
              <a:path w="9144000" h="5144135">
                <a:moveTo>
                  <a:pt x="9144000" y="0"/>
                </a:moveTo>
                <a:lnTo>
                  <a:pt x="0" y="0"/>
                </a:lnTo>
                <a:lnTo>
                  <a:pt x="0" y="5143677"/>
                </a:lnTo>
                <a:lnTo>
                  <a:pt x="9144000" y="5143677"/>
                </a:lnTo>
                <a:lnTo>
                  <a:pt x="9144000" y="0"/>
                </a:lnTo>
                <a:close/>
              </a:path>
            </a:pathLst>
          </a:custGeom>
          <a:solidFill>
            <a:srgbClr val="1A2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67" y="3162604"/>
            <a:ext cx="1167828" cy="1980717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67994" y="475564"/>
            <a:ext cx="374395" cy="37439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4465"/>
            <a:ext cx="3977640" cy="33989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4465"/>
            <a:ext cx="3977640" cy="33989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4135"/>
          </a:xfrm>
          <a:custGeom>
            <a:avLst/>
            <a:gdLst/>
            <a:ahLst/>
            <a:cxnLst/>
            <a:rect l="l" t="t" r="r" b="b"/>
            <a:pathLst>
              <a:path w="9144000" h="5144135">
                <a:moveTo>
                  <a:pt x="9144000" y="0"/>
                </a:moveTo>
                <a:lnTo>
                  <a:pt x="0" y="0"/>
                </a:lnTo>
                <a:lnTo>
                  <a:pt x="0" y="5143677"/>
                </a:lnTo>
                <a:lnTo>
                  <a:pt x="9144000" y="5143677"/>
                </a:lnTo>
                <a:lnTo>
                  <a:pt x="9144000" y="0"/>
                </a:lnTo>
                <a:close/>
              </a:path>
            </a:pathLst>
          </a:custGeom>
          <a:solidFill>
            <a:srgbClr val="1A2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4135"/>
          </a:xfrm>
          <a:custGeom>
            <a:avLst/>
            <a:gdLst/>
            <a:ahLst/>
            <a:cxnLst/>
            <a:rect l="l" t="t" r="r" b="b"/>
            <a:pathLst>
              <a:path w="9144000" h="5144135">
                <a:moveTo>
                  <a:pt x="9144000" y="0"/>
                </a:moveTo>
                <a:lnTo>
                  <a:pt x="0" y="0"/>
                </a:lnTo>
                <a:lnTo>
                  <a:pt x="0" y="5143677"/>
                </a:lnTo>
                <a:lnTo>
                  <a:pt x="9144000" y="5143677"/>
                </a:lnTo>
                <a:lnTo>
                  <a:pt x="9144000" y="0"/>
                </a:lnTo>
                <a:close/>
              </a:path>
            </a:pathLst>
          </a:custGeom>
          <a:solidFill>
            <a:srgbClr val="1A2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4135"/>
          </a:xfrm>
          <a:custGeom>
            <a:avLst/>
            <a:gdLst/>
            <a:ahLst/>
            <a:cxnLst/>
            <a:rect l="l" t="t" r="r" b="b"/>
            <a:pathLst>
              <a:path w="9144000" h="5144135">
                <a:moveTo>
                  <a:pt x="9144000" y="0"/>
                </a:moveTo>
                <a:lnTo>
                  <a:pt x="0" y="0"/>
                </a:lnTo>
                <a:lnTo>
                  <a:pt x="0" y="5143677"/>
                </a:lnTo>
                <a:lnTo>
                  <a:pt x="9144000" y="5143677"/>
                </a:lnTo>
                <a:lnTo>
                  <a:pt x="9144000" y="0"/>
                </a:lnTo>
                <a:close/>
              </a:path>
            </a:pathLst>
          </a:custGeom>
          <a:solidFill>
            <a:srgbClr val="1A2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5898959" y="1912683"/>
            <a:ext cx="3244672" cy="3229914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27557" y="475564"/>
            <a:ext cx="374396" cy="37439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2140" y="1093228"/>
            <a:ext cx="8219719" cy="3917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43901" y="1802127"/>
            <a:ext cx="7493000" cy="30441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9360"/>
            <a:ext cx="2926080" cy="25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9360"/>
            <a:ext cx="2103120" cy="25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9360"/>
            <a:ext cx="2103120" cy="25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4135"/>
          </a:xfrm>
          <a:custGeom>
            <a:avLst/>
            <a:gdLst/>
            <a:ahLst/>
            <a:cxnLst/>
            <a:rect l="l" t="t" r="r" b="b"/>
            <a:pathLst>
              <a:path w="9144000" h="5144135">
                <a:moveTo>
                  <a:pt x="9144000" y="0"/>
                </a:moveTo>
                <a:lnTo>
                  <a:pt x="0" y="0"/>
                </a:lnTo>
                <a:lnTo>
                  <a:pt x="0" y="5143677"/>
                </a:lnTo>
                <a:lnTo>
                  <a:pt x="9144000" y="5143677"/>
                </a:lnTo>
                <a:lnTo>
                  <a:pt x="9144000" y="0"/>
                </a:lnTo>
                <a:close/>
              </a:path>
            </a:pathLst>
          </a:custGeom>
          <a:solidFill>
            <a:srgbClr val="1A2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7557" y="475564"/>
            <a:ext cx="374396" cy="374396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36804" y="0"/>
            <a:ext cx="2600985" cy="5143677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178534" y="1141818"/>
            <a:ext cx="5059680" cy="877569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3350"/>
              </a:lnSpc>
              <a:spcBef>
                <a:spcPts val="204"/>
              </a:spcBef>
            </a:pPr>
            <a:r>
              <a:rPr sz="2800" dirty="0"/>
              <a:t>FEMA’S</a:t>
            </a:r>
            <a:r>
              <a:rPr sz="2800" spc="-110" dirty="0"/>
              <a:t> </a:t>
            </a:r>
            <a:r>
              <a:rPr sz="2800" dirty="0"/>
              <a:t>FLOOD</a:t>
            </a:r>
            <a:r>
              <a:rPr sz="2800" spc="-105" dirty="0"/>
              <a:t> </a:t>
            </a:r>
            <a:r>
              <a:rPr sz="2800" dirty="0"/>
              <a:t>INSURANCE</a:t>
            </a:r>
            <a:r>
              <a:rPr sz="2800" spc="-90" dirty="0"/>
              <a:t> </a:t>
            </a:r>
            <a:r>
              <a:rPr sz="2800" spc="-10" dirty="0"/>
              <a:t>POLICY DATABASE</a:t>
            </a:r>
            <a:endParaRPr sz="2800"/>
          </a:p>
        </p:txBody>
      </p:sp>
      <p:sp>
        <p:nvSpPr>
          <p:cNvPr id="6" name="object 6"/>
          <p:cNvSpPr txBox="1"/>
          <p:nvPr/>
        </p:nvSpPr>
        <p:spPr>
          <a:xfrm>
            <a:off x="2725458" y="3488354"/>
            <a:ext cx="906144" cy="317500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AIT622-</a:t>
            </a:r>
            <a:r>
              <a:rPr sz="300" spc="-25" dirty="0">
                <a:solidFill>
                  <a:srgbClr val="FFFFFF"/>
                </a:solidFill>
                <a:latin typeface="Calibri"/>
                <a:cs typeface="Calibri"/>
              </a:rPr>
              <a:t>004</a:t>
            </a:r>
            <a:endParaRPr sz="300">
              <a:latin typeface="Calibri"/>
              <a:cs typeface="Calibri"/>
            </a:endParaRPr>
          </a:p>
          <a:p>
            <a:pPr marL="12700" marR="5080">
              <a:lnSpc>
                <a:spcPct val="127600"/>
              </a:lnSpc>
            </a:pP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Narasimha</a:t>
            </a:r>
            <a:r>
              <a:rPr sz="30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Krishna</a:t>
            </a:r>
            <a:r>
              <a:rPr sz="30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Amruth</a:t>
            </a:r>
            <a:r>
              <a:rPr sz="30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Vemuganti</a:t>
            </a:r>
            <a:r>
              <a:rPr sz="30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3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spc="-10" dirty="0">
                <a:solidFill>
                  <a:srgbClr val="FFFFFF"/>
                </a:solidFill>
                <a:latin typeface="Calibri"/>
                <a:cs typeface="Calibri"/>
              </a:rPr>
              <a:t>G01389960</a:t>
            </a:r>
            <a:r>
              <a:rPr sz="30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Kaushik</a:t>
            </a:r>
            <a:r>
              <a:rPr sz="300" spc="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Prayaga</a:t>
            </a:r>
            <a:r>
              <a:rPr sz="3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300" spc="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spc="-10" dirty="0">
                <a:solidFill>
                  <a:srgbClr val="FFFFFF"/>
                </a:solidFill>
                <a:latin typeface="Calibri"/>
                <a:cs typeface="Calibri"/>
              </a:rPr>
              <a:t>G01354233</a:t>
            </a:r>
            <a:endParaRPr sz="300">
              <a:latin typeface="Calibri"/>
              <a:cs typeface="Calibri"/>
            </a:endParaRPr>
          </a:p>
          <a:p>
            <a:pPr marL="12700" marR="357505">
              <a:lnSpc>
                <a:spcPct val="127600"/>
              </a:lnSpc>
              <a:spcBef>
                <a:spcPts val="5"/>
              </a:spcBef>
            </a:pP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Tharuni</a:t>
            </a:r>
            <a:r>
              <a:rPr sz="300" spc="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Myda</a:t>
            </a:r>
            <a:r>
              <a:rPr sz="300" spc="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30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spc="-10" dirty="0">
                <a:solidFill>
                  <a:srgbClr val="FFFFFF"/>
                </a:solidFill>
                <a:latin typeface="Calibri"/>
                <a:cs typeface="Calibri"/>
              </a:rPr>
              <a:t>G01393733</a:t>
            </a:r>
            <a:r>
              <a:rPr sz="30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Jaswanth</a:t>
            </a:r>
            <a:r>
              <a:rPr sz="3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dirty="0">
                <a:solidFill>
                  <a:srgbClr val="FFFFFF"/>
                </a:solidFill>
                <a:latin typeface="Calibri"/>
                <a:cs typeface="Calibri"/>
              </a:rPr>
              <a:t>Erusu-</a:t>
            </a:r>
            <a:r>
              <a:rPr sz="3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" spc="-10" dirty="0">
                <a:solidFill>
                  <a:srgbClr val="FFFFFF"/>
                </a:solidFill>
                <a:latin typeface="Calibri"/>
                <a:cs typeface="Calibri"/>
              </a:rPr>
              <a:t>G0137621611</a:t>
            </a:r>
            <a:endParaRPr sz="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98959" y="1912683"/>
            <a:ext cx="3244672" cy="322991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27557" y="475564"/>
            <a:ext cx="374396" cy="374396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418666" y="1579943"/>
            <a:ext cx="310261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/>
              <a:t>Data</a:t>
            </a:r>
            <a:r>
              <a:rPr spc="-50" dirty="0"/>
              <a:t> </a:t>
            </a:r>
            <a:r>
              <a:rPr spc="-20" dirty="0"/>
              <a:t>privacy,</a:t>
            </a:r>
            <a:r>
              <a:rPr spc="-55" dirty="0"/>
              <a:t> </a:t>
            </a:r>
            <a:r>
              <a:rPr dirty="0"/>
              <a:t>Quality</a:t>
            </a:r>
            <a:r>
              <a:rPr spc="-35" dirty="0"/>
              <a:t> </a:t>
            </a:r>
            <a:r>
              <a:rPr spc="-25" dirty="0"/>
              <a:t>and </a:t>
            </a:r>
            <a:r>
              <a:rPr dirty="0"/>
              <a:t>Other</a:t>
            </a:r>
            <a:r>
              <a:rPr spc="-15" dirty="0"/>
              <a:t> </a:t>
            </a:r>
            <a:r>
              <a:rPr spc="-10" dirty="0"/>
              <a:t>issues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1780">
              <a:lnSpc>
                <a:spcPct val="100000"/>
              </a:lnSpc>
              <a:spcBef>
                <a:spcPts val="100"/>
              </a:spcBef>
            </a:pPr>
            <a:r>
              <a:rPr dirty="0"/>
              <a:t>Data</a:t>
            </a:r>
            <a:r>
              <a:rPr spc="-50" dirty="0"/>
              <a:t> </a:t>
            </a:r>
            <a:r>
              <a:rPr spc="-20" dirty="0"/>
              <a:t>privacy,</a:t>
            </a:r>
            <a:r>
              <a:rPr spc="-35" dirty="0"/>
              <a:t> </a:t>
            </a:r>
            <a:r>
              <a:rPr dirty="0"/>
              <a:t>Quality</a:t>
            </a:r>
            <a:r>
              <a:rPr spc="-25" dirty="0"/>
              <a:t> </a:t>
            </a:r>
            <a:r>
              <a:rPr dirty="0"/>
              <a:t>and</a:t>
            </a:r>
            <a:r>
              <a:rPr spc="-35" dirty="0"/>
              <a:t> </a:t>
            </a:r>
            <a:r>
              <a:rPr dirty="0"/>
              <a:t>other</a:t>
            </a:r>
            <a:r>
              <a:rPr spc="-35" dirty="0"/>
              <a:t> </a:t>
            </a:r>
            <a:r>
              <a:rPr spc="-10" dirty="0"/>
              <a:t>issues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78534" y="1803072"/>
            <a:ext cx="2832100" cy="935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99"/>
              </a:lnSpc>
              <a:spcBef>
                <a:spcPts val="100"/>
              </a:spcBef>
            </a:pP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The</a:t>
            </a:r>
            <a:r>
              <a:rPr sz="1300" spc="-45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FEMA</a:t>
            </a:r>
            <a:r>
              <a:rPr sz="1300" spc="-45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National</a:t>
            </a:r>
            <a:r>
              <a:rPr sz="1300" spc="-30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Flood</a:t>
            </a:r>
            <a:r>
              <a:rPr sz="1300" spc="-35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Insurance</a:t>
            </a:r>
            <a:r>
              <a:rPr sz="1300" spc="-30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D0D4DA"/>
                </a:solidFill>
                <a:latin typeface="Calibri"/>
                <a:cs typeface="Calibri"/>
              </a:rPr>
              <a:t>Policy </a:t>
            </a: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Database</a:t>
            </a:r>
            <a:r>
              <a:rPr sz="1300" spc="-65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contains</a:t>
            </a:r>
            <a:r>
              <a:rPr sz="1300" spc="-65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personally</a:t>
            </a:r>
            <a:r>
              <a:rPr sz="1300" spc="-65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D0D4DA"/>
                </a:solidFill>
                <a:latin typeface="Calibri"/>
                <a:cs typeface="Calibri"/>
              </a:rPr>
              <a:t>identifiable information, </a:t>
            </a: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which</a:t>
            </a:r>
            <a:r>
              <a:rPr sz="1300" spc="-20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could</a:t>
            </a:r>
            <a:r>
              <a:rPr sz="1300" spc="-10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lead</a:t>
            </a:r>
            <a:r>
              <a:rPr sz="1300" spc="-20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D0D4DA"/>
                </a:solidFill>
                <a:latin typeface="Calibri"/>
                <a:cs typeface="Calibri"/>
              </a:rPr>
              <a:t>to</a:t>
            </a:r>
            <a:r>
              <a:rPr sz="1300" spc="-15" dirty="0">
                <a:solidFill>
                  <a:srgbClr val="D0D4DA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D0D4DA"/>
                </a:solidFill>
                <a:latin typeface="Calibri"/>
                <a:cs typeface="Calibri"/>
              </a:rPr>
              <a:t>privacy concerns.</a:t>
            </a:r>
            <a:endParaRPr sz="1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67980" y="1773913"/>
            <a:ext cx="4615180" cy="480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3850" marR="5080" indent="-311785">
              <a:lnSpc>
                <a:spcPct val="114799"/>
              </a:lnSpc>
              <a:spcBef>
                <a:spcPts val="100"/>
              </a:spcBef>
              <a:buFont typeface="Arial"/>
              <a:buChar char="•"/>
              <a:tabLst>
                <a:tab pos="323850" algn="l"/>
                <a:tab pos="324485" algn="l"/>
              </a:tabLst>
            </a:pPr>
            <a:r>
              <a:rPr sz="1300" b="1" dirty="0">
                <a:solidFill>
                  <a:srgbClr val="FFFFFF"/>
                </a:solidFill>
                <a:latin typeface="Calibri"/>
                <a:cs typeface="Calibri"/>
              </a:rPr>
              <a:t>Privacy</a:t>
            </a:r>
            <a:r>
              <a:rPr sz="13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b="1" dirty="0">
                <a:solidFill>
                  <a:srgbClr val="FFFFFF"/>
                </a:solidFill>
                <a:latin typeface="Calibri"/>
                <a:cs typeface="Calibri"/>
              </a:rPr>
              <a:t>Concerns:</a:t>
            </a:r>
            <a:r>
              <a:rPr sz="1300" b="1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Personally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identifiable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information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(PII)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about policyholders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67980" y="2476334"/>
            <a:ext cx="8382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779384" y="2456461"/>
            <a:ext cx="3983990" cy="480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00"/>
              </a:lnSpc>
              <a:spcBef>
                <a:spcPts val="100"/>
              </a:spcBef>
            </a:pPr>
            <a:r>
              <a:rPr sz="1300" b="1" dirty="0">
                <a:solidFill>
                  <a:srgbClr val="FFFFFF"/>
                </a:solidFill>
                <a:latin typeface="Calibri"/>
                <a:cs typeface="Calibri"/>
              </a:rPr>
              <a:t>Quality</a:t>
            </a:r>
            <a:r>
              <a:rPr sz="13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b="1" dirty="0">
                <a:solidFill>
                  <a:srgbClr val="FFFFFF"/>
                </a:solidFill>
                <a:latin typeface="Calibri"/>
                <a:cs typeface="Calibri"/>
              </a:rPr>
              <a:t>Issues:</a:t>
            </a:r>
            <a:r>
              <a:rPr sz="1300" b="1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Inconsistent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across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many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variables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missing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values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precision</a:t>
            </a:r>
            <a:endParaRPr sz="1300" dirty="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67980" y="3158185"/>
            <a:ext cx="8382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779384" y="3139760"/>
            <a:ext cx="4349115" cy="707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00"/>
              </a:lnSpc>
              <a:spcBef>
                <a:spcPts val="100"/>
              </a:spcBef>
            </a:pPr>
            <a:r>
              <a:rPr sz="1300" b="1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b="1" dirty="0">
                <a:solidFill>
                  <a:srgbClr val="FFFFFF"/>
                </a:solidFill>
                <a:latin typeface="Calibri"/>
                <a:cs typeface="Calibri"/>
              </a:rPr>
              <a:t>Security</a:t>
            </a:r>
            <a:r>
              <a:rPr sz="13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b="1" dirty="0">
                <a:solidFill>
                  <a:srgbClr val="FFFFFF"/>
                </a:solidFill>
                <a:latin typeface="Calibri"/>
                <a:cs typeface="Calibri"/>
              </a:rPr>
              <a:t>Concerns:</a:t>
            </a:r>
            <a:r>
              <a:rPr sz="1300" b="1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dataset's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public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accessibility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can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it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vulnerable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intrusion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attempts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leading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misuse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of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sensitive</a:t>
            </a:r>
            <a:r>
              <a:rPr sz="1300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information.</a:t>
            </a:r>
            <a:endParaRPr sz="1300" dirty="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67980" y="4068978"/>
            <a:ext cx="8382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779384" y="4049118"/>
            <a:ext cx="4227830" cy="707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00"/>
              </a:lnSpc>
              <a:spcBef>
                <a:spcPts val="100"/>
              </a:spcBef>
            </a:pPr>
            <a:r>
              <a:rPr sz="1300" b="1" dirty="0">
                <a:solidFill>
                  <a:srgbClr val="FFFFFF"/>
                </a:solidFill>
                <a:latin typeface="Calibri"/>
                <a:cs typeface="Calibri"/>
              </a:rPr>
              <a:t>Legal</a:t>
            </a:r>
            <a:r>
              <a:rPr sz="13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b="1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Calibri"/>
                <a:cs typeface="Calibri"/>
              </a:rPr>
              <a:t>Geographical</a:t>
            </a:r>
            <a:r>
              <a:rPr sz="1300" b="1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Calibri"/>
                <a:cs typeface="Calibri"/>
              </a:rPr>
              <a:t>Coverage</a:t>
            </a:r>
            <a:r>
              <a:rPr sz="1300" b="1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b="1" dirty="0">
                <a:solidFill>
                  <a:srgbClr val="FFFFFF"/>
                </a:solidFill>
                <a:latin typeface="Calibri"/>
                <a:cs typeface="Calibri"/>
              </a:rPr>
              <a:t>Issues:</a:t>
            </a:r>
            <a:r>
              <a:rPr sz="1300" b="1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Releasing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dataset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may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violate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1974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Privacy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Act,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protects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individuals'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personal</a:t>
            </a:r>
            <a:r>
              <a:rPr sz="1300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endParaRPr sz="1300" dirty="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35901" y="933386"/>
            <a:ext cx="465899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Data</a:t>
            </a:r>
            <a:r>
              <a:rPr spc="-50" dirty="0"/>
              <a:t> </a:t>
            </a:r>
            <a:r>
              <a:rPr spc="-20" dirty="0"/>
              <a:t>privacy,</a:t>
            </a:r>
            <a:r>
              <a:rPr spc="-35" dirty="0"/>
              <a:t> </a:t>
            </a:r>
            <a:r>
              <a:rPr dirty="0"/>
              <a:t>Quality</a:t>
            </a:r>
            <a:r>
              <a:rPr spc="-35" dirty="0"/>
              <a:t> </a:t>
            </a:r>
            <a:r>
              <a:rPr dirty="0"/>
              <a:t>and</a:t>
            </a:r>
            <a:r>
              <a:rPr spc="-35" dirty="0"/>
              <a:t> </a:t>
            </a:r>
            <a:r>
              <a:rPr dirty="0"/>
              <a:t>other</a:t>
            </a:r>
            <a:r>
              <a:rPr spc="-35" dirty="0"/>
              <a:t> </a:t>
            </a:r>
            <a:r>
              <a:rPr spc="-10" dirty="0"/>
              <a:t>issues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62140" y="1822576"/>
            <a:ext cx="53276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0" dirty="0">
                <a:solidFill>
                  <a:srgbClr val="FFFFFF"/>
                </a:solidFill>
                <a:latin typeface="Calibri"/>
                <a:cs typeface="Calibri"/>
              </a:rPr>
              <a:t>People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62140" y="2188263"/>
            <a:ext cx="2210435" cy="8953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9800"/>
              </a:lnSpc>
              <a:spcBef>
                <a:spcPts val="95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scientists,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engineers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subject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matter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experts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are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needed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depending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size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of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project.</a:t>
            </a:r>
            <a:endParaRPr sz="130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363023" y="1822576"/>
            <a:ext cx="161988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0" dirty="0">
                <a:solidFill>
                  <a:srgbClr val="FFFFFF"/>
                </a:solidFill>
                <a:latin typeface="Calibri"/>
                <a:cs typeface="Calibri"/>
              </a:rPr>
              <a:t>Software </a:t>
            </a:r>
            <a:r>
              <a:rPr sz="1400" b="1" dirty="0">
                <a:solidFill>
                  <a:srgbClr val="FFFFFF"/>
                </a:solidFill>
                <a:latin typeface="Calibri"/>
                <a:cs typeface="Calibri"/>
              </a:rPr>
              <a:t>&amp;</a:t>
            </a:r>
            <a:r>
              <a:rPr sz="1400" b="1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FFFFFF"/>
                </a:solidFill>
                <a:latin typeface="Calibri"/>
                <a:cs typeface="Calibri"/>
              </a:rPr>
              <a:t>Hardware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63023" y="2217140"/>
            <a:ext cx="191516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Strong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CPU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Lots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RAM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363023" y="2596934"/>
            <a:ext cx="123634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Large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SSD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or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HDD.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63023" y="2946415"/>
            <a:ext cx="2256155" cy="6800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9900"/>
              </a:lnSpc>
              <a:spcBef>
                <a:spcPts val="105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Big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technologies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like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Apache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Hadoop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Apache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Spark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are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available.</a:t>
            </a:r>
            <a:endParaRPr sz="130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63023" y="3751391"/>
            <a:ext cx="2221230" cy="462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03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NumPy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Pandas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are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used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for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cleaning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preprocessing.</a:t>
            </a:r>
            <a:endParaRPr sz="1300" dirty="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363023" y="4339630"/>
            <a:ext cx="2219325" cy="462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03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Matplotlib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Seaborn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are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used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visualization.</a:t>
            </a:r>
            <a:endParaRPr sz="1300" dirty="0">
              <a:latin typeface="Calibri"/>
              <a:cs typeface="Calibri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Requirements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6264986" y="1822576"/>
            <a:ext cx="167513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Calibri"/>
                <a:cs typeface="Calibri"/>
              </a:rPr>
              <a:t>Build</a:t>
            </a:r>
            <a:r>
              <a:rPr sz="1400" b="1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FFFFFF"/>
                </a:solidFill>
                <a:latin typeface="Calibri"/>
                <a:cs typeface="Calibri"/>
              </a:rPr>
              <a:t>vs</a:t>
            </a:r>
            <a:r>
              <a:rPr sz="1400" b="1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FFFFFF"/>
                </a:solidFill>
                <a:latin typeface="Calibri"/>
                <a:cs typeface="Calibri"/>
              </a:rPr>
              <a:t>Buy</a:t>
            </a:r>
            <a:r>
              <a:rPr sz="1400" b="1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FFFFFF"/>
                </a:solidFill>
                <a:latin typeface="Calibri"/>
                <a:cs typeface="Calibri"/>
              </a:rPr>
              <a:t>Approach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264986" y="2188263"/>
            <a:ext cx="2098040" cy="678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9900"/>
              </a:lnSpc>
              <a:spcBef>
                <a:spcPts val="95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Building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necessary infrastructure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in-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house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13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be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time-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consuming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expensive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264986" y="2992135"/>
            <a:ext cx="2251710" cy="898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01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Purchasing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cloud-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based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solutions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like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Amazon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Web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Services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or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Google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Cloud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Platform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an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alternative</a:t>
            </a:r>
            <a:endParaRPr sz="1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83017" y="432981"/>
            <a:ext cx="122872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Metadata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7939" y="1049081"/>
            <a:ext cx="6142355" cy="32810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8255">
              <a:lnSpc>
                <a:spcPct val="116900"/>
              </a:lnSpc>
              <a:spcBef>
                <a:spcPts val="95"/>
              </a:spcBef>
            </a:pP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FEMA</a:t>
            </a:r>
            <a:r>
              <a:rPr sz="9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NFIP</a:t>
            </a:r>
            <a:r>
              <a:rPr sz="9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95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9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Dataset</a:t>
            </a:r>
            <a:r>
              <a:rPr sz="9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contains</a:t>
            </a:r>
            <a:r>
              <a:rPr sz="9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over</a:t>
            </a:r>
            <a:r>
              <a:rPr sz="9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r>
              <a:rPr sz="9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million</a:t>
            </a:r>
            <a:r>
              <a:rPr sz="9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rows</a:t>
            </a:r>
            <a:r>
              <a:rPr sz="9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9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45</a:t>
            </a:r>
            <a:r>
              <a:rPr sz="9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columns.</a:t>
            </a:r>
            <a:r>
              <a:rPr sz="95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dataset</a:t>
            </a:r>
            <a:r>
              <a:rPr sz="9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contains</a:t>
            </a:r>
            <a:r>
              <a:rPr sz="9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multiple</a:t>
            </a:r>
            <a:r>
              <a:rPr sz="9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spc="-10" dirty="0">
                <a:solidFill>
                  <a:srgbClr val="FFFFFF"/>
                </a:solidFill>
                <a:latin typeface="Calibri"/>
                <a:cs typeface="Calibri"/>
              </a:rPr>
              <a:t>fields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with</a:t>
            </a:r>
            <a:r>
              <a:rPr sz="9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giving</a:t>
            </a:r>
            <a:r>
              <a:rPr sz="9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demographic,</a:t>
            </a:r>
            <a:r>
              <a:rPr sz="9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financial</a:t>
            </a:r>
            <a:r>
              <a:rPr sz="950" spc="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9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economic</a:t>
            </a:r>
            <a:r>
              <a:rPr sz="9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related</a:t>
            </a:r>
            <a:r>
              <a:rPr sz="9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information</a:t>
            </a:r>
            <a:r>
              <a:rPr sz="9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regarding</a:t>
            </a:r>
            <a:r>
              <a:rPr sz="9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policy</a:t>
            </a:r>
            <a:r>
              <a:rPr sz="9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holders</a:t>
            </a:r>
            <a:r>
              <a:rPr sz="9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9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United</a:t>
            </a:r>
            <a:r>
              <a:rPr sz="9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spc="-10" dirty="0">
                <a:solidFill>
                  <a:srgbClr val="FFFFFF"/>
                </a:solidFill>
                <a:latin typeface="Calibri"/>
                <a:cs typeface="Calibri"/>
              </a:rPr>
              <a:t>States.</a:t>
            </a:r>
            <a:endParaRPr sz="9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050">
              <a:latin typeface="Calibri"/>
              <a:cs typeface="Calibri"/>
            </a:endParaRPr>
          </a:p>
          <a:p>
            <a:pPr marL="113030" marR="183515" indent="-65405">
              <a:lnSpc>
                <a:spcPct val="118600"/>
              </a:lnSpc>
            </a:pP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Zip</a:t>
            </a:r>
            <a:r>
              <a:rPr sz="900" u="sng" spc="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code,</a:t>
            </a:r>
            <a:r>
              <a:rPr sz="900" u="sng" spc="2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county</a:t>
            </a:r>
            <a:r>
              <a:rPr sz="900" u="sng" spc="2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code,</a:t>
            </a:r>
            <a:r>
              <a:rPr sz="900" u="sng" spc="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census</a:t>
            </a:r>
            <a:r>
              <a:rPr sz="900" u="sng" spc="3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tract,</a:t>
            </a:r>
            <a:r>
              <a:rPr sz="900" u="sng" spc="1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state</a:t>
            </a:r>
            <a:r>
              <a:rPr sz="900" u="sng" spc="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code,</a:t>
            </a:r>
            <a:r>
              <a:rPr sz="900" u="sng" spc="1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city</a:t>
            </a:r>
            <a:r>
              <a:rPr sz="900" u="sng" spc="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code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9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geographic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markers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specify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assets’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9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policyholder's</a:t>
            </a:r>
            <a:r>
              <a:rPr sz="90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whereabout.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000">
              <a:latin typeface="Calibri"/>
              <a:cs typeface="Calibri"/>
            </a:endParaRPr>
          </a:p>
          <a:p>
            <a:pPr marL="113030" marR="194945" indent="-65405">
              <a:lnSpc>
                <a:spcPct val="118600"/>
              </a:lnSpc>
              <a:spcBef>
                <a:spcPts val="5"/>
              </a:spcBef>
            </a:pP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Building</a:t>
            </a:r>
            <a:r>
              <a:rPr sz="900" u="sng" spc="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Type</a:t>
            </a:r>
            <a:r>
              <a:rPr sz="900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sort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9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property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consumer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owns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protects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against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damage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referred</a:t>
            </a:r>
            <a:r>
              <a:rPr sz="9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9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building</a:t>
            </a:r>
            <a:r>
              <a:rPr sz="90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type.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150">
              <a:latin typeface="Calibri"/>
              <a:cs typeface="Calibri"/>
            </a:endParaRPr>
          </a:p>
          <a:p>
            <a:pPr marL="48260">
              <a:lnSpc>
                <a:spcPct val="100000"/>
              </a:lnSpc>
            </a:pP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Business</a:t>
            </a:r>
            <a:r>
              <a:rPr sz="900" u="sng" spc="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Type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kind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company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9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owns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manages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building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policy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covers.</a:t>
            </a:r>
            <a:endParaRPr sz="900">
              <a:latin typeface="Calibri"/>
              <a:cs typeface="Calibri"/>
            </a:endParaRPr>
          </a:p>
          <a:p>
            <a:pPr marL="48260" marR="374015">
              <a:lnSpc>
                <a:spcPct val="235200"/>
              </a:lnSpc>
              <a:spcBef>
                <a:spcPts val="5"/>
              </a:spcBef>
            </a:pP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Flood</a:t>
            </a:r>
            <a:r>
              <a:rPr sz="900" u="sng" spc="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Insurance</a:t>
            </a:r>
            <a:r>
              <a:rPr sz="900" u="sng" spc="2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Deductibles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deductibles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refer</a:t>
            </a:r>
            <a:r>
              <a:rPr sz="9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amount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money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9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policyholder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must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pay</a:t>
            </a:r>
            <a:r>
              <a:rPr sz="90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5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Total</a:t>
            </a:r>
            <a:r>
              <a:rPr sz="900" u="sng" spc="1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Insurance</a:t>
            </a:r>
            <a:r>
              <a:rPr sz="900" u="sng" spc="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Coverage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utmost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sum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9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policy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will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reimburse</a:t>
            </a:r>
            <a:r>
              <a:rPr sz="9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insured,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case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900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flooding.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050">
              <a:latin typeface="Calibri"/>
              <a:cs typeface="Calibri"/>
            </a:endParaRPr>
          </a:p>
          <a:p>
            <a:pPr marL="113030" marR="70485" indent="-65405">
              <a:lnSpc>
                <a:spcPct val="117600"/>
              </a:lnSpc>
            </a:pP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Total</a:t>
            </a:r>
            <a:r>
              <a:rPr sz="900" u="sng" spc="2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Insurance</a:t>
            </a:r>
            <a:r>
              <a:rPr sz="900" u="sng" spc="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Premium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whole</a:t>
            </a:r>
            <a:r>
              <a:rPr sz="9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amount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monetary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value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9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customers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spend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their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company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get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90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protection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000">
              <a:latin typeface="Calibri"/>
              <a:cs typeface="Calibri"/>
            </a:endParaRPr>
          </a:p>
          <a:p>
            <a:pPr marL="113030" marR="5080" indent="-65405">
              <a:lnSpc>
                <a:spcPct val="117600"/>
              </a:lnSpc>
            </a:pP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Census</a:t>
            </a:r>
            <a:r>
              <a:rPr sz="900" u="sng" spc="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9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tract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statistical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divisions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are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revised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before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every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decennial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survey</a:t>
            </a:r>
            <a:r>
              <a:rPr sz="9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inside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county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or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comparable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group.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Geocoding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 system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used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by</a:t>
            </a:r>
            <a:r>
              <a:rPr sz="9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NFIP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(National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Program)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allocate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census</a:t>
            </a:r>
            <a:r>
              <a:rPr sz="9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tract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codes.</a:t>
            </a:r>
            <a:endParaRPr sz="9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17233" y="1395730"/>
            <a:ext cx="2035428" cy="305027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7537" y="933386"/>
            <a:ext cx="227012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Statistical</a:t>
            </a:r>
            <a:r>
              <a:rPr spc="-70" dirty="0"/>
              <a:t> </a:t>
            </a:r>
            <a:r>
              <a:rPr spc="-10" dirty="0"/>
              <a:t>Analysis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7498" y="1822221"/>
            <a:ext cx="8382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10221" y="1802361"/>
            <a:ext cx="4180840" cy="706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399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FEMA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NFIP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Dataset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rich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source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of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information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exploring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relationships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between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risk,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coverage,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policyholder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characteristics.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7498" y="2729065"/>
            <a:ext cx="8382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10221" y="2709179"/>
            <a:ext cx="3848100" cy="480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00"/>
              </a:lnSpc>
              <a:spcBef>
                <a:spcPts val="100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Descriptive</a:t>
            </a:r>
            <a:r>
              <a:rPr sz="13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Statistics,</a:t>
            </a:r>
            <a:r>
              <a:rPr sz="1300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Correlation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 Analysis and</a:t>
            </a:r>
            <a:r>
              <a:rPr sz="1300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Regression Analysis.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67498" y="3409823"/>
            <a:ext cx="8382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10221" y="3389937"/>
            <a:ext cx="3851275" cy="706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4399"/>
              </a:lnSpc>
              <a:spcBef>
                <a:spcPts val="100"/>
              </a:spcBef>
            </a:pPr>
            <a:r>
              <a:rPr sz="1300" spc="-75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 make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sense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data,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appropriate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statistical analysis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techniques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need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employed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identify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patterns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trends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within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dataset.</a:t>
            </a:r>
            <a:endParaRPr sz="1300">
              <a:latin typeface="Calibri"/>
              <a:cs typeface="Calibri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53835" y="1419110"/>
            <a:ext cx="1993684" cy="199368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1179" y="1255941"/>
            <a:ext cx="255714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Descriptive</a:t>
            </a:r>
            <a:r>
              <a:rPr spc="-100" dirty="0"/>
              <a:t> </a:t>
            </a:r>
            <a:r>
              <a:rPr spc="-10" dirty="0"/>
              <a:t>Statistics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6975" y="2246937"/>
            <a:ext cx="6734809" cy="706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3850" marR="5080" indent="-311785" algn="just">
              <a:lnSpc>
                <a:spcPct val="114399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descriptive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statistics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numerical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fields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include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count,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mean,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standard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deviation,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minimum,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maximum,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quartiles.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descriptive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statistics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category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columns,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however,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provide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5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count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frequencies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percentages.</a:t>
            </a:r>
            <a:endParaRPr sz="13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2084" y="3172320"/>
            <a:ext cx="3743274" cy="1300683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532401" y="3172320"/>
            <a:ext cx="3350514" cy="128196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98959" y="1912683"/>
            <a:ext cx="3244672" cy="322991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27557" y="475564"/>
            <a:ext cx="374396" cy="37439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44461" y="1352717"/>
            <a:ext cx="6045835" cy="704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4399"/>
              </a:lnSpc>
              <a:spcBef>
                <a:spcPts val="95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categorical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attributes,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frequency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measure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proportion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each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class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are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calculated.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numerical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fields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might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represented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 by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histograms,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while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categorical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columns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are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by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count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plots.</a:t>
            </a:r>
            <a:endParaRPr sz="13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54761" y="2511348"/>
            <a:ext cx="3364915" cy="2237765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357446" y="2511361"/>
            <a:ext cx="3488766" cy="229824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1620">
              <a:lnSpc>
                <a:spcPct val="100000"/>
              </a:lnSpc>
              <a:spcBef>
                <a:spcPts val="100"/>
              </a:spcBef>
            </a:pPr>
            <a:r>
              <a:rPr dirty="0"/>
              <a:t>Correlation</a:t>
            </a:r>
            <a:r>
              <a:rPr spc="-130" dirty="0"/>
              <a:t> </a:t>
            </a:r>
            <a:r>
              <a:rPr spc="-10" dirty="0"/>
              <a:t>Analysis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62117" y="1226870"/>
            <a:ext cx="3770642" cy="382032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750493" y="1802214"/>
            <a:ext cx="3869690" cy="2203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4930" marR="5080" indent="-62865">
              <a:lnSpc>
                <a:spcPct val="113399"/>
              </a:lnSpc>
              <a:spcBef>
                <a:spcPts val="100"/>
              </a:spcBef>
              <a:buClr>
                <a:srgbClr val="FFFFFF"/>
              </a:buClr>
              <a:buFont typeface="Arial"/>
              <a:buChar char="•"/>
              <a:tabLst>
                <a:tab pos="75565" algn="l"/>
              </a:tabLst>
            </a:pP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Correlation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 analysis</a:t>
            </a:r>
            <a:r>
              <a:rPr sz="1050" spc="-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is</a:t>
            </a:r>
            <a:r>
              <a:rPr sz="1050" spc="-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a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statistical</a:t>
            </a:r>
            <a:r>
              <a:rPr sz="1050" spc="-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technique</a:t>
            </a:r>
            <a:r>
              <a:rPr sz="1050" spc="-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used</a:t>
            </a:r>
            <a:r>
              <a:rPr sz="1050" spc="-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to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examine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the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strength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and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direction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of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the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linear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relationship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between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two</a:t>
            </a:r>
            <a:r>
              <a:rPr sz="1050" spc="-4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variables.</a:t>
            </a:r>
            <a:endParaRPr sz="10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FFFFFF"/>
              </a:buClr>
              <a:buFont typeface="Arial"/>
              <a:buChar char="•"/>
            </a:pPr>
            <a:endParaRPr sz="1150">
              <a:latin typeface="Calibri"/>
              <a:cs typeface="Calibri"/>
            </a:endParaRPr>
          </a:p>
          <a:p>
            <a:pPr marL="74930" marR="10160" indent="-62865">
              <a:lnSpc>
                <a:spcPct val="113500"/>
              </a:lnSpc>
              <a:buClr>
                <a:srgbClr val="FFFFFF"/>
              </a:buClr>
              <a:buFont typeface="Arial"/>
              <a:buChar char="•"/>
              <a:tabLst>
                <a:tab pos="75565" algn="l"/>
              </a:tabLst>
            </a:pP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The</a:t>
            </a:r>
            <a:r>
              <a:rPr sz="1050" spc="-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correlation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coefficient</a:t>
            </a:r>
            <a:r>
              <a:rPr sz="1050" spc="-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is a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measure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of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this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relationship,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with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values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ranging</a:t>
            </a:r>
            <a:r>
              <a:rPr sz="1050" spc="-4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from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 -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1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to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1.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A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value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of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-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1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indicates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a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perfect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negative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correlation.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A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value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of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1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indicates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a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perfect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positive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correlation.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A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value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of</a:t>
            </a:r>
            <a:r>
              <a:rPr sz="1050" spc="-3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0</a:t>
            </a:r>
            <a:r>
              <a:rPr sz="1050" spc="-3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indicates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no</a:t>
            </a:r>
            <a:r>
              <a:rPr sz="1050" spc="-4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correlation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between</a:t>
            </a:r>
            <a:r>
              <a:rPr sz="1050" spc="-3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the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two</a:t>
            </a:r>
            <a:r>
              <a:rPr sz="1050" spc="-5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variables.</a:t>
            </a:r>
            <a:endParaRPr sz="10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FFFFFF"/>
              </a:buClr>
              <a:buFont typeface="Arial"/>
              <a:buChar char="•"/>
            </a:pPr>
            <a:endParaRPr sz="1150">
              <a:latin typeface="Calibri"/>
              <a:cs typeface="Calibri"/>
            </a:endParaRPr>
          </a:p>
          <a:p>
            <a:pPr marL="74930" marR="81280" indent="-62865">
              <a:lnSpc>
                <a:spcPct val="113500"/>
              </a:lnSpc>
              <a:buClr>
                <a:srgbClr val="FFFFFF"/>
              </a:buClr>
              <a:buFont typeface="Arial"/>
              <a:buChar char="•"/>
              <a:tabLst>
                <a:tab pos="75565" algn="l"/>
              </a:tabLst>
            </a:pP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The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other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values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represent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the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correlation</a:t>
            </a:r>
            <a:r>
              <a:rPr sz="1050" spc="-3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between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pairs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of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variables. For</a:t>
            </a:r>
            <a:r>
              <a:rPr sz="1050" spc="-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example,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the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correlation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coefficient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between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'censustract'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25" dirty="0">
                <a:solidFill>
                  <a:srgbClr val="AFAFAF"/>
                </a:solidFill>
                <a:latin typeface="Calibri"/>
                <a:cs typeface="Calibri"/>
              </a:rPr>
              <a:t>and 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'countycode'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is</a:t>
            </a:r>
            <a:r>
              <a:rPr sz="1050" spc="-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0.995578,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indicating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a</a:t>
            </a:r>
            <a:r>
              <a:rPr sz="1050" spc="-2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strong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positive</a:t>
            </a:r>
            <a:r>
              <a:rPr sz="1050" spc="-1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correlation between</a:t>
            </a:r>
            <a:r>
              <a:rPr sz="1050" spc="-45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these</a:t>
            </a:r>
            <a:r>
              <a:rPr sz="1050" spc="-4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dirty="0">
                <a:solidFill>
                  <a:srgbClr val="AFAFAF"/>
                </a:solidFill>
                <a:latin typeface="Calibri"/>
                <a:cs typeface="Calibri"/>
              </a:rPr>
              <a:t>two</a:t>
            </a:r>
            <a:r>
              <a:rPr sz="1050" spc="-5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numerical</a:t>
            </a:r>
            <a:r>
              <a:rPr sz="1050" spc="-40" dirty="0">
                <a:solidFill>
                  <a:srgbClr val="AFAFAF"/>
                </a:solidFill>
                <a:latin typeface="Calibri"/>
                <a:cs typeface="Calibri"/>
              </a:rPr>
              <a:t> </a:t>
            </a:r>
            <a:r>
              <a:rPr sz="1050" spc="-10" dirty="0">
                <a:solidFill>
                  <a:srgbClr val="AFAFAF"/>
                </a:solidFill>
                <a:latin typeface="Calibri"/>
                <a:cs typeface="Calibri"/>
              </a:rPr>
              <a:t>variables</a:t>
            </a:r>
            <a:endParaRPr sz="10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1620">
              <a:lnSpc>
                <a:spcPct val="100000"/>
              </a:lnSpc>
              <a:spcBef>
                <a:spcPts val="100"/>
              </a:spcBef>
            </a:pPr>
            <a:r>
              <a:rPr dirty="0"/>
              <a:t>Regression</a:t>
            </a:r>
            <a:r>
              <a:rPr spc="-120" dirty="0"/>
              <a:t> </a:t>
            </a:r>
            <a:r>
              <a:rPr spc="-10" dirty="0"/>
              <a:t>Analysis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29846" y="1723326"/>
            <a:ext cx="3151085" cy="253475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74535" y="1709104"/>
            <a:ext cx="4980305" cy="708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1945" marR="5080" indent="-309880">
              <a:lnSpc>
                <a:spcPct val="114799"/>
              </a:lnSpc>
              <a:spcBef>
                <a:spcPts val="100"/>
              </a:spcBef>
              <a:buFont typeface="Arial"/>
              <a:buChar char="•"/>
              <a:tabLst>
                <a:tab pos="321945" algn="l"/>
                <a:tab pos="322580" algn="l"/>
              </a:tabLst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Regression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analysis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applied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dataset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if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you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are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interested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exploring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relationship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between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one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or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more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independent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variables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dependent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variable.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4535" y="2639060"/>
            <a:ext cx="8382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84135" y="2620279"/>
            <a:ext cx="4487545" cy="9347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instance,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may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link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between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overall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insurance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premium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construction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coverage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contents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coverage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using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logistic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regression,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Poisson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regression,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or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linear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regression.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4535" y="3777018"/>
            <a:ext cx="8382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84135" y="3758237"/>
            <a:ext cx="4723765" cy="707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47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Overall,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plot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suggests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there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positive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relationship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between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total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premium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total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building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coverage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total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contents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coverage.</a:t>
            </a:r>
            <a:endParaRPr sz="1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4135"/>
          </a:xfrm>
          <a:custGeom>
            <a:avLst/>
            <a:gdLst/>
            <a:ahLst/>
            <a:cxnLst/>
            <a:rect l="l" t="t" r="r" b="b"/>
            <a:pathLst>
              <a:path w="9144000" h="5144135">
                <a:moveTo>
                  <a:pt x="9144000" y="0"/>
                </a:moveTo>
                <a:lnTo>
                  <a:pt x="0" y="0"/>
                </a:lnTo>
                <a:lnTo>
                  <a:pt x="0" y="5143677"/>
                </a:lnTo>
                <a:lnTo>
                  <a:pt x="9144000" y="5143677"/>
                </a:lnTo>
                <a:lnTo>
                  <a:pt x="9144000" y="0"/>
                </a:lnTo>
                <a:close/>
              </a:path>
            </a:pathLst>
          </a:custGeom>
          <a:solidFill>
            <a:srgbClr val="1A2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7557" y="475564"/>
            <a:ext cx="374396" cy="374396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36804" y="0"/>
            <a:ext cx="2600985" cy="5143677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904094" y="483743"/>
            <a:ext cx="113538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Contents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122093" y="1184656"/>
            <a:ext cx="15684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Wingdings"/>
                <a:cs typeface="Wingdings"/>
              </a:rPr>
              <a:t></a:t>
            </a:r>
            <a:endParaRPr sz="1300">
              <a:latin typeface="Wingdings"/>
              <a:cs typeface="Wingding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465184" y="1195095"/>
            <a:ext cx="85725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Introduction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22093" y="1574545"/>
            <a:ext cx="1229995" cy="6038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3535">
              <a:lnSpc>
                <a:spcPct val="100000"/>
              </a:lnSpc>
              <a:spcBef>
                <a:spcPts val="100"/>
              </a:spcBef>
              <a:buFont typeface="Wingdings"/>
              <a:buChar char=""/>
              <a:tabLst>
                <a:tab pos="355600" algn="l"/>
                <a:tab pos="356235" algn="l"/>
              </a:tabLst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Strategy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FFFFFF"/>
              </a:buClr>
              <a:buFont typeface="Wingdings"/>
              <a:buChar char=""/>
            </a:pPr>
            <a:endParaRPr sz="1150">
              <a:latin typeface="Calibri"/>
              <a:cs typeface="Calibri"/>
            </a:endParaRPr>
          </a:p>
          <a:p>
            <a:pPr marL="355600" indent="-343535">
              <a:lnSpc>
                <a:spcPct val="100000"/>
              </a:lnSpc>
              <a:buFont typeface="Wingdings"/>
              <a:buChar char=""/>
              <a:tabLst>
                <a:tab pos="355600" algn="l"/>
                <a:tab pos="356235" algn="l"/>
              </a:tabLst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Stakeholders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22093" y="2324062"/>
            <a:ext cx="15684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Wingdings"/>
                <a:cs typeface="Wingdings"/>
              </a:rPr>
              <a:t></a:t>
            </a:r>
            <a:endParaRPr sz="1300">
              <a:latin typeface="Wingdings"/>
              <a:cs typeface="Wingding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465184" y="2334145"/>
            <a:ext cx="255270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Privacy,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Quality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Other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issues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22093" y="2703855"/>
            <a:ext cx="15684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Wingdings"/>
                <a:cs typeface="Wingdings"/>
              </a:rPr>
              <a:t></a:t>
            </a:r>
            <a:endParaRPr sz="1300">
              <a:latin typeface="Wingdings"/>
              <a:cs typeface="Wingding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465184" y="2713939"/>
            <a:ext cx="96139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Requirements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22093" y="3083305"/>
            <a:ext cx="15684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Wingdings"/>
                <a:cs typeface="Wingdings"/>
              </a:rPr>
              <a:t></a:t>
            </a:r>
            <a:endParaRPr sz="1300">
              <a:latin typeface="Wingdings"/>
              <a:cs typeface="Wingding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465184" y="3093745"/>
            <a:ext cx="67691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Metadata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122093" y="3463099"/>
            <a:ext cx="15684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Wingdings"/>
                <a:cs typeface="Wingdings"/>
              </a:rPr>
              <a:t></a:t>
            </a:r>
            <a:endParaRPr sz="1300">
              <a:latin typeface="Wingdings"/>
              <a:cs typeface="Wingding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465184" y="3473183"/>
            <a:ext cx="297878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Statistical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Analyses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Descriptive</a:t>
            </a:r>
            <a:r>
              <a:rPr sz="13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Statistics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122093" y="3842905"/>
            <a:ext cx="15684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Wingdings"/>
                <a:cs typeface="Wingdings"/>
              </a:rPr>
              <a:t></a:t>
            </a:r>
            <a:endParaRPr sz="1300">
              <a:latin typeface="Wingdings"/>
              <a:cs typeface="Wingdings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465184" y="3852976"/>
            <a:ext cx="244602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Correlation</a:t>
            </a:r>
            <a:r>
              <a:rPr sz="13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Regression</a:t>
            </a:r>
            <a:r>
              <a:rPr sz="13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Analyses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122093" y="4222699"/>
            <a:ext cx="15684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Wingdings"/>
                <a:cs typeface="Wingdings"/>
              </a:rPr>
              <a:t></a:t>
            </a:r>
            <a:endParaRPr sz="1300">
              <a:latin typeface="Wingdings"/>
              <a:cs typeface="Wingdings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465184" y="4232783"/>
            <a:ext cx="93281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Visualizations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122093" y="4602505"/>
            <a:ext cx="15684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Wingdings"/>
                <a:cs typeface="Wingdings"/>
              </a:rPr>
              <a:t></a:t>
            </a:r>
            <a:endParaRPr sz="1300">
              <a:latin typeface="Wingdings"/>
              <a:cs typeface="Wingdings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465184" y="4612576"/>
            <a:ext cx="1783714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Time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&amp;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Effort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Benefits</a:t>
            </a:r>
            <a:endParaRPr sz="1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0819" y="985583"/>
            <a:ext cx="169989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Visualizations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10819" y="1716735"/>
            <a:ext cx="4996815" cy="172656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E3E7ED"/>
                </a:solidFill>
                <a:latin typeface="Calibri"/>
                <a:cs typeface="Calibri"/>
              </a:rPr>
              <a:t>What</a:t>
            </a:r>
            <a:r>
              <a:rPr sz="1300" spc="-35" dirty="0">
                <a:solidFill>
                  <a:srgbClr val="E3E7ED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E3E7ED"/>
                </a:solidFill>
                <a:latin typeface="Calibri"/>
                <a:cs typeface="Calibri"/>
              </a:rPr>
              <a:t>is</a:t>
            </a:r>
            <a:r>
              <a:rPr sz="1300" spc="-35" dirty="0">
                <a:solidFill>
                  <a:srgbClr val="E3E7ED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E3E7ED"/>
                </a:solidFill>
                <a:latin typeface="Calibri"/>
                <a:cs typeface="Calibri"/>
              </a:rPr>
              <a:t>Data</a:t>
            </a:r>
            <a:r>
              <a:rPr sz="1300" spc="-20" dirty="0">
                <a:solidFill>
                  <a:srgbClr val="E3E7ED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E3E7ED"/>
                </a:solidFill>
                <a:latin typeface="Calibri"/>
                <a:cs typeface="Calibri"/>
              </a:rPr>
              <a:t>Visualization?</a:t>
            </a:r>
            <a:endParaRPr sz="1300">
              <a:latin typeface="Calibri"/>
              <a:cs typeface="Calibri"/>
            </a:endParaRPr>
          </a:p>
          <a:p>
            <a:pPr marL="399415" marR="5080" indent="-310515">
              <a:lnSpc>
                <a:spcPct val="114799"/>
              </a:lnSpc>
              <a:spcBef>
                <a:spcPts val="1090"/>
              </a:spcBef>
              <a:buFont typeface="Arial"/>
              <a:buChar char="•"/>
              <a:tabLst>
                <a:tab pos="399415" algn="l"/>
                <a:tab pos="400685" algn="l"/>
              </a:tabLst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depiction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visual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or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graphical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manner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referred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as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visualization.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It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transformation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raw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into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visually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intelligible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interpretable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representations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such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charts,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graphs,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maps,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diagrams.</a:t>
            </a:r>
            <a:endParaRPr sz="13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Calibri"/>
              <a:cs typeface="Calibri"/>
            </a:endParaRPr>
          </a:p>
          <a:p>
            <a:pPr marL="88900">
              <a:lnSpc>
                <a:spcPct val="100000"/>
              </a:lnSpc>
            </a:pPr>
            <a:r>
              <a:rPr sz="1300" spc="-10" dirty="0">
                <a:solidFill>
                  <a:srgbClr val="E3E7ED"/>
                </a:solidFill>
                <a:latin typeface="Calibri"/>
                <a:cs typeface="Calibri"/>
              </a:rPr>
              <a:t>Applications</a:t>
            </a:r>
            <a:r>
              <a:rPr sz="1300" spc="-20" dirty="0">
                <a:solidFill>
                  <a:srgbClr val="E3E7ED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E3E7ED"/>
                </a:solidFill>
                <a:latin typeface="Calibri"/>
                <a:cs typeface="Calibri"/>
              </a:rPr>
              <a:t>of</a:t>
            </a:r>
            <a:r>
              <a:rPr sz="1300" spc="-5" dirty="0">
                <a:solidFill>
                  <a:srgbClr val="E3E7ED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E3E7ED"/>
                </a:solidFill>
                <a:latin typeface="Calibri"/>
                <a:cs typeface="Calibri"/>
              </a:rPr>
              <a:t>Data</a:t>
            </a:r>
            <a:r>
              <a:rPr sz="1300" spc="-10" dirty="0">
                <a:solidFill>
                  <a:srgbClr val="E3E7ED"/>
                </a:solidFill>
                <a:latin typeface="Calibri"/>
                <a:cs typeface="Calibri"/>
              </a:rPr>
              <a:t> Visualization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7146" y="3665054"/>
            <a:ext cx="8382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98181" y="3645905"/>
            <a:ext cx="4773930" cy="13900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99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People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use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visualization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uncover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 patterns,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correlations,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trends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may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not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obvious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when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looking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at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raw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data.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It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also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aids</a:t>
            </a:r>
            <a:r>
              <a:rPr sz="130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13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communicating</a:t>
            </a:r>
            <a:r>
              <a:rPr sz="13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complicated</a:t>
            </a:r>
            <a:r>
              <a:rPr sz="13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information</a:t>
            </a:r>
            <a:r>
              <a:rPr sz="13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130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sz="130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easy-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to-understand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interpret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fashion.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visualization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extensively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utilized in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5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variety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industries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such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business,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research,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engineering,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media.</a:t>
            </a:r>
            <a:endParaRPr sz="13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84202" y="1823034"/>
            <a:ext cx="3159366" cy="242604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1263" y="1088186"/>
            <a:ext cx="315277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Graphical</a:t>
            </a:r>
            <a:r>
              <a:rPr spc="-80" dirty="0"/>
              <a:t> </a:t>
            </a:r>
            <a:r>
              <a:rPr spc="-10" dirty="0"/>
              <a:t>Representation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12735" y="1727174"/>
            <a:ext cx="159004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Graph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axis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(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point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plot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50" dirty="0">
                <a:solidFill>
                  <a:srgbClr val="FFFFFF"/>
                </a:solidFill>
                <a:latin typeface="Calibri"/>
                <a:cs typeface="Calibri"/>
              </a:rPr>
              <a:t>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12735" y="2143623"/>
            <a:ext cx="83820" cy="478155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2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2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24139" y="2151192"/>
            <a:ext cx="2701925" cy="480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99"/>
              </a:lnSpc>
              <a:spcBef>
                <a:spcPts val="100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x="property_state", y="total_contents_insurance_coverage“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12735" y="2852178"/>
            <a:ext cx="8382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24139" y="2833398"/>
            <a:ext cx="3230880" cy="4781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100"/>
              </a:lnSpc>
              <a:spcBef>
                <a:spcPts val="100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Title="Property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State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vs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Total</a:t>
            </a:r>
            <a:r>
              <a:rPr sz="13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Building</a:t>
            </a:r>
            <a:r>
              <a:rPr sz="13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Insurance Coverage"</a:t>
            </a:r>
            <a:endParaRPr sz="1300">
              <a:latin typeface="Calibri"/>
              <a:cs typeface="Calibri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51285" y="1074966"/>
            <a:ext cx="4205884" cy="291059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1263" y="1088186"/>
            <a:ext cx="315277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Graphical</a:t>
            </a:r>
            <a:r>
              <a:rPr spc="-80" dirty="0"/>
              <a:t> </a:t>
            </a:r>
            <a:r>
              <a:rPr spc="-10" dirty="0"/>
              <a:t>Representation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70585" y="1832305"/>
            <a:ext cx="1760855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Graph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axis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(freqpoly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plot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50" dirty="0">
                <a:solidFill>
                  <a:srgbClr val="FFFFFF"/>
                </a:solidFill>
                <a:latin typeface="Calibri"/>
                <a:cs typeface="Calibri"/>
              </a:rPr>
              <a:t>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0585" y="2019429"/>
            <a:ext cx="83820" cy="48260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4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81621" y="2030961"/>
            <a:ext cx="2942590" cy="480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00"/>
              </a:lnSpc>
              <a:spcBef>
                <a:spcPts val="100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x="count" y="number_of_floors_in_insured_building“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0585" y="2741663"/>
            <a:ext cx="335661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3215" indent="-31115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23215" algn="l"/>
                <a:tab pos="323850" algn="l"/>
              </a:tabLst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Title="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Number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Floors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Insured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Building"</a:t>
            </a:r>
            <a:endParaRPr sz="1300">
              <a:latin typeface="Calibri"/>
              <a:cs typeface="Calibri"/>
            </a:endParaRP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A2A57B01-C319-E7DF-E64C-63C5AB1AD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382577"/>
            <a:ext cx="4381885" cy="1954347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1263" y="1088186"/>
            <a:ext cx="315277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Graphical</a:t>
            </a:r>
            <a:r>
              <a:rPr spc="-80" dirty="0"/>
              <a:t> </a:t>
            </a:r>
            <a:r>
              <a:rPr spc="-10" dirty="0"/>
              <a:t>Representation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7498" y="1832305"/>
            <a:ext cx="146177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Graph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axis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(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bar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plot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50" dirty="0">
                <a:solidFill>
                  <a:srgbClr val="FFFFFF"/>
                </a:solidFill>
                <a:latin typeface="Calibri"/>
                <a:cs typeface="Calibri"/>
              </a:rPr>
              <a:t>)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67498" y="2019429"/>
            <a:ext cx="83820" cy="48260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40"/>
              </a:spcBef>
            </a:pPr>
            <a:r>
              <a:rPr sz="13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3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7498" y="2030961"/>
            <a:ext cx="3295015" cy="9347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3215" marR="5080">
              <a:lnSpc>
                <a:spcPct val="114700"/>
              </a:lnSpc>
              <a:spcBef>
                <a:spcPts val="100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x="property_state“ y="total_insurance_premium_of_the_policy </a:t>
            </a:r>
            <a:r>
              <a:rPr sz="1300" spc="-50" dirty="0">
                <a:solidFill>
                  <a:srgbClr val="FFFFFF"/>
                </a:solidFill>
                <a:latin typeface="Calibri"/>
                <a:cs typeface="Calibri"/>
              </a:rPr>
              <a:t>“</a:t>
            </a:r>
            <a:endParaRPr sz="1300">
              <a:latin typeface="Calibri"/>
              <a:cs typeface="Calibri"/>
            </a:endParaRPr>
          </a:p>
          <a:p>
            <a:pPr marL="323215" indent="-311150">
              <a:lnSpc>
                <a:spcPct val="100000"/>
              </a:lnSpc>
              <a:spcBef>
                <a:spcPts val="225"/>
              </a:spcBef>
              <a:buFont typeface="Arial"/>
              <a:buChar char="•"/>
              <a:tabLst>
                <a:tab pos="323215" algn="l"/>
                <a:tab pos="323850" algn="l"/>
              </a:tabLst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Title="Count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vs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Policy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Cost"</a:t>
            </a:r>
            <a:endParaRPr sz="13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77194" y="920153"/>
            <a:ext cx="3985564" cy="303264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3104" y="997102"/>
            <a:ext cx="44526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Calibri"/>
                <a:cs typeface="Calibri"/>
              </a:rPr>
              <a:t>Estimate</a:t>
            </a:r>
            <a:r>
              <a:rPr sz="1800" b="1" spc="-5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the</a:t>
            </a:r>
            <a:r>
              <a:rPr sz="1800" b="1" spc="-50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time/effort</a:t>
            </a:r>
            <a:r>
              <a:rPr sz="1800" b="1" spc="-5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required</a:t>
            </a:r>
            <a:r>
              <a:rPr sz="1800" b="1" spc="-5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for</a:t>
            </a:r>
            <a:r>
              <a:rPr sz="1800" b="1" spc="-5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the</a:t>
            </a:r>
            <a:r>
              <a:rPr sz="1800" b="1" spc="-50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study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18299" y="1809623"/>
            <a:ext cx="111760" cy="3200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00" spc="1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9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18299" y="2532494"/>
            <a:ext cx="111760" cy="3200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00" spc="1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9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18299" y="3570020"/>
            <a:ext cx="111760" cy="3200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00" spc="1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9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275590">
              <a:lnSpc>
                <a:spcPct val="108700"/>
              </a:lnSpc>
              <a:spcBef>
                <a:spcPts val="90"/>
              </a:spcBef>
            </a:pPr>
            <a:r>
              <a:rPr dirty="0"/>
              <a:t>Data</a:t>
            </a:r>
            <a:r>
              <a:rPr spc="15" dirty="0"/>
              <a:t> </a:t>
            </a:r>
            <a:r>
              <a:rPr dirty="0"/>
              <a:t>Cleaning</a:t>
            </a:r>
            <a:r>
              <a:rPr spc="25" dirty="0"/>
              <a:t> </a:t>
            </a:r>
            <a:r>
              <a:rPr dirty="0"/>
              <a:t>and</a:t>
            </a:r>
            <a:r>
              <a:rPr spc="15" dirty="0"/>
              <a:t> </a:t>
            </a:r>
            <a:r>
              <a:rPr spc="-10" dirty="0"/>
              <a:t>Pre-</a:t>
            </a:r>
            <a:r>
              <a:rPr dirty="0"/>
              <a:t>processing</a:t>
            </a:r>
            <a:r>
              <a:rPr spc="15" dirty="0"/>
              <a:t> </a:t>
            </a:r>
            <a:r>
              <a:rPr dirty="0"/>
              <a:t>for</a:t>
            </a:r>
            <a:r>
              <a:rPr spc="20" dirty="0"/>
              <a:t> </a:t>
            </a:r>
            <a:r>
              <a:rPr dirty="0"/>
              <a:t>the</a:t>
            </a:r>
            <a:r>
              <a:rPr spc="20" dirty="0"/>
              <a:t> </a:t>
            </a:r>
            <a:r>
              <a:rPr dirty="0"/>
              <a:t>subset</a:t>
            </a:r>
            <a:r>
              <a:rPr spc="20" dirty="0"/>
              <a:t> </a:t>
            </a:r>
            <a:r>
              <a:rPr dirty="0"/>
              <a:t>of</a:t>
            </a:r>
            <a:r>
              <a:rPr spc="10" dirty="0"/>
              <a:t> </a:t>
            </a:r>
            <a:r>
              <a:rPr dirty="0"/>
              <a:t>the</a:t>
            </a:r>
            <a:r>
              <a:rPr spc="10" dirty="0"/>
              <a:t> </a:t>
            </a:r>
            <a:r>
              <a:rPr dirty="0"/>
              <a:t>data</a:t>
            </a:r>
            <a:r>
              <a:rPr spc="15" dirty="0"/>
              <a:t> </a:t>
            </a:r>
            <a:r>
              <a:rPr dirty="0"/>
              <a:t>we</a:t>
            </a:r>
            <a:r>
              <a:rPr spc="20" dirty="0"/>
              <a:t> </a:t>
            </a:r>
            <a:r>
              <a:rPr dirty="0"/>
              <a:t>took</a:t>
            </a:r>
            <a:r>
              <a:rPr spc="15" dirty="0"/>
              <a:t> </a:t>
            </a:r>
            <a:r>
              <a:rPr spc="-25" dirty="0"/>
              <a:t>was </a:t>
            </a:r>
            <a:r>
              <a:rPr dirty="0"/>
              <a:t>around</a:t>
            </a:r>
            <a:r>
              <a:rPr spc="25" dirty="0"/>
              <a:t> </a:t>
            </a:r>
            <a:r>
              <a:rPr dirty="0"/>
              <a:t>2-3</a:t>
            </a:r>
            <a:r>
              <a:rPr spc="25" dirty="0"/>
              <a:t> </a:t>
            </a:r>
            <a:r>
              <a:rPr spc="-10" dirty="0"/>
              <a:t>weeks.</a:t>
            </a:r>
          </a:p>
          <a:p>
            <a:pPr marL="12700" marR="364490">
              <a:lnSpc>
                <a:spcPct val="108800"/>
              </a:lnSpc>
              <a:spcBef>
                <a:spcPts val="735"/>
              </a:spcBef>
            </a:pPr>
            <a:r>
              <a:rPr dirty="0"/>
              <a:t>Data</a:t>
            </a:r>
            <a:r>
              <a:rPr spc="15" dirty="0"/>
              <a:t> </a:t>
            </a:r>
            <a:r>
              <a:rPr dirty="0"/>
              <a:t>Exploration</a:t>
            </a:r>
            <a:r>
              <a:rPr spc="15" dirty="0"/>
              <a:t> </a:t>
            </a:r>
            <a:r>
              <a:rPr dirty="0"/>
              <a:t>and</a:t>
            </a:r>
            <a:r>
              <a:rPr spc="30" dirty="0"/>
              <a:t> </a:t>
            </a:r>
            <a:r>
              <a:rPr dirty="0"/>
              <a:t>Analysis:</a:t>
            </a:r>
            <a:r>
              <a:rPr spc="490" dirty="0"/>
              <a:t> </a:t>
            </a:r>
            <a:r>
              <a:rPr dirty="0"/>
              <a:t>Depending</a:t>
            </a:r>
            <a:r>
              <a:rPr spc="25" dirty="0"/>
              <a:t> </a:t>
            </a:r>
            <a:r>
              <a:rPr dirty="0"/>
              <a:t>on</a:t>
            </a:r>
            <a:r>
              <a:rPr spc="15" dirty="0"/>
              <a:t> </a:t>
            </a:r>
            <a:r>
              <a:rPr dirty="0"/>
              <a:t>the</a:t>
            </a:r>
            <a:r>
              <a:rPr spc="25" dirty="0"/>
              <a:t> </a:t>
            </a:r>
            <a:r>
              <a:rPr dirty="0"/>
              <a:t>dataset,</a:t>
            </a:r>
            <a:r>
              <a:rPr spc="10" dirty="0"/>
              <a:t> </a:t>
            </a:r>
            <a:r>
              <a:rPr dirty="0"/>
              <a:t>this</a:t>
            </a:r>
            <a:r>
              <a:rPr spc="20" dirty="0"/>
              <a:t> </a:t>
            </a:r>
            <a:r>
              <a:rPr spc="-10" dirty="0"/>
              <a:t>stage </a:t>
            </a:r>
            <a:r>
              <a:rPr dirty="0"/>
              <a:t>included</a:t>
            </a:r>
            <a:r>
              <a:rPr spc="25" dirty="0"/>
              <a:t> </a:t>
            </a:r>
            <a:r>
              <a:rPr dirty="0"/>
              <a:t>techniques</a:t>
            </a:r>
            <a:r>
              <a:rPr spc="15" dirty="0"/>
              <a:t> </a:t>
            </a:r>
            <a:r>
              <a:rPr dirty="0"/>
              <a:t>such</a:t>
            </a:r>
            <a:r>
              <a:rPr spc="15" dirty="0"/>
              <a:t> </a:t>
            </a:r>
            <a:r>
              <a:rPr dirty="0"/>
              <a:t>as</a:t>
            </a:r>
            <a:r>
              <a:rPr spc="10" dirty="0"/>
              <a:t> </a:t>
            </a:r>
            <a:r>
              <a:rPr dirty="0"/>
              <a:t>descriptive</a:t>
            </a:r>
            <a:r>
              <a:rPr spc="10" dirty="0"/>
              <a:t> </a:t>
            </a:r>
            <a:r>
              <a:rPr dirty="0"/>
              <a:t>statistics,</a:t>
            </a:r>
            <a:r>
              <a:rPr spc="15" dirty="0"/>
              <a:t> </a:t>
            </a:r>
            <a:r>
              <a:rPr dirty="0"/>
              <a:t>data</a:t>
            </a:r>
            <a:r>
              <a:rPr spc="15" dirty="0"/>
              <a:t> </a:t>
            </a:r>
            <a:r>
              <a:rPr dirty="0"/>
              <a:t>visualization</a:t>
            </a:r>
            <a:r>
              <a:rPr spc="15" dirty="0"/>
              <a:t> </a:t>
            </a:r>
            <a:r>
              <a:rPr spc="-25" dirty="0"/>
              <a:t>and </a:t>
            </a:r>
            <a:r>
              <a:rPr dirty="0"/>
              <a:t>Regression</a:t>
            </a:r>
            <a:r>
              <a:rPr spc="20" dirty="0"/>
              <a:t> </a:t>
            </a:r>
            <a:r>
              <a:rPr dirty="0"/>
              <a:t>Analysis</a:t>
            </a:r>
            <a:r>
              <a:rPr spc="15" dirty="0"/>
              <a:t> </a:t>
            </a:r>
            <a:r>
              <a:rPr dirty="0"/>
              <a:t>which</a:t>
            </a:r>
            <a:r>
              <a:rPr spc="15" dirty="0"/>
              <a:t> </a:t>
            </a:r>
            <a:r>
              <a:rPr dirty="0"/>
              <a:t>took 4</a:t>
            </a:r>
            <a:r>
              <a:rPr spc="25" dirty="0"/>
              <a:t> </a:t>
            </a:r>
            <a:r>
              <a:rPr spc="-10" dirty="0"/>
              <a:t>weeks.</a:t>
            </a:r>
          </a:p>
          <a:p>
            <a:pPr marL="12700" marR="5080">
              <a:lnSpc>
                <a:spcPct val="108600"/>
              </a:lnSpc>
              <a:spcBef>
                <a:spcPts val="730"/>
              </a:spcBef>
            </a:pPr>
            <a:r>
              <a:rPr dirty="0"/>
              <a:t>In</a:t>
            </a:r>
            <a:r>
              <a:rPr spc="15" dirty="0"/>
              <a:t> </a:t>
            </a:r>
            <a:r>
              <a:rPr dirty="0"/>
              <a:t>the</a:t>
            </a:r>
            <a:r>
              <a:rPr spc="10" dirty="0"/>
              <a:t> </a:t>
            </a:r>
            <a:r>
              <a:rPr dirty="0"/>
              <a:t>future</a:t>
            </a:r>
            <a:r>
              <a:rPr spc="15" dirty="0"/>
              <a:t> </a:t>
            </a:r>
            <a:r>
              <a:rPr dirty="0"/>
              <a:t>if</a:t>
            </a:r>
            <a:r>
              <a:rPr spc="15" dirty="0"/>
              <a:t> </a:t>
            </a:r>
            <a:r>
              <a:rPr dirty="0"/>
              <a:t>more</a:t>
            </a:r>
            <a:r>
              <a:rPr spc="10" dirty="0"/>
              <a:t> </a:t>
            </a:r>
            <a:r>
              <a:rPr dirty="0"/>
              <a:t>work</a:t>
            </a:r>
            <a:r>
              <a:rPr spc="20" dirty="0"/>
              <a:t> </a:t>
            </a:r>
            <a:r>
              <a:rPr dirty="0"/>
              <a:t>or</a:t>
            </a:r>
            <a:r>
              <a:rPr spc="10" dirty="0"/>
              <a:t> </a:t>
            </a:r>
            <a:r>
              <a:rPr dirty="0"/>
              <a:t>analysis</a:t>
            </a:r>
            <a:r>
              <a:rPr spc="10" dirty="0"/>
              <a:t> </a:t>
            </a:r>
            <a:r>
              <a:rPr dirty="0"/>
              <a:t>like</a:t>
            </a:r>
            <a:r>
              <a:rPr spc="15" dirty="0"/>
              <a:t> </a:t>
            </a:r>
            <a:r>
              <a:rPr dirty="0"/>
              <a:t>ML</a:t>
            </a:r>
            <a:r>
              <a:rPr spc="20" dirty="0"/>
              <a:t> </a:t>
            </a:r>
            <a:r>
              <a:rPr dirty="0"/>
              <a:t>models</a:t>
            </a:r>
            <a:r>
              <a:rPr spc="15" dirty="0"/>
              <a:t> </a:t>
            </a:r>
            <a:r>
              <a:rPr dirty="0"/>
              <a:t>and</a:t>
            </a:r>
            <a:r>
              <a:rPr spc="15" dirty="0"/>
              <a:t> </a:t>
            </a:r>
            <a:r>
              <a:rPr spc="-10" dirty="0"/>
              <a:t>accurate </a:t>
            </a:r>
            <a:r>
              <a:rPr dirty="0"/>
              <a:t>predictions,</a:t>
            </a:r>
            <a:r>
              <a:rPr spc="20" dirty="0"/>
              <a:t> </a:t>
            </a:r>
            <a:r>
              <a:rPr dirty="0"/>
              <a:t>need</a:t>
            </a:r>
            <a:r>
              <a:rPr spc="20" dirty="0"/>
              <a:t> </a:t>
            </a:r>
            <a:r>
              <a:rPr dirty="0"/>
              <a:t>to</a:t>
            </a:r>
            <a:r>
              <a:rPr spc="15" dirty="0"/>
              <a:t> </a:t>
            </a:r>
            <a:r>
              <a:rPr dirty="0"/>
              <a:t>be</a:t>
            </a:r>
            <a:r>
              <a:rPr spc="15" dirty="0"/>
              <a:t> </a:t>
            </a:r>
            <a:r>
              <a:rPr dirty="0"/>
              <a:t>conducted</a:t>
            </a:r>
            <a:r>
              <a:rPr spc="20" dirty="0"/>
              <a:t> </a:t>
            </a:r>
            <a:r>
              <a:rPr dirty="0"/>
              <a:t>on</a:t>
            </a:r>
            <a:r>
              <a:rPr spc="20" dirty="0"/>
              <a:t> </a:t>
            </a:r>
            <a:r>
              <a:rPr dirty="0"/>
              <a:t>the</a:t>
            </a:r>
            <a:r>
              <a:rPr spc="15" dirty="0"/>
              <a:t> </a:t>
            </a:r>
            <a:r>
              <a:rPr dirty="0"/>
              <a:t>whole</a:t>
            </a:r>
            <a:r>
              <a:rPr spc="15" dirty="0"/>
              <a:t> </a:t>
            </a:r>
            <a:r>
              <a:rPr dirty="0"/>
              <a:t>dataset</a:t>
            </a:r>
            <a:r>
              <a:rPr spc="20" dirty="0"/>
              <a:t> </a:t>
            </a:r>
            <a:r>
              <a:rPr dirty="0"/>
              <a:t>,</a:t>
            </a:r>
            <a:r>
              <a:rPr spc="10" dirty="0"/>
              <a:t> </a:t>
            </a:r>
            <a:r>
              <a:rPr dirty="0"/>
              <a:t>it</a:t>
            </a:r>
            <a:r>
              <a:rPr spc="20" dirty="0"/>
              <a:t> </a:t>
            </a:r>
            <a:r>
              <a:rPr dirty="0"/>
              <a:t>might</a:t>
            </a:r>
            <a:r>
              <a:rPr spc="20" dirty="0"/>
              <a:t> </a:t>
            </a:r>
            <a:r>
              <a:rPr spc="-10" dirty="0"/>
              <a:t>probably </a:t>
            </a:r>
            <a:r>
              <a:rPr dirty="0"/>
              <a:t>take</a:t>
            </a:r>
            <a:r>
              <a:rPr spc="15" dirty="0"/>
              <a:t> </a:t>
            </a:r>
            <a:r>
              <a:rPr dirty="0"/>
              <a:t>over</a:t>
            </a:r>
            <a:r>
              <a:rPr spc="5" dirty="0"/>
              <a:t> </a:t>
            </a:r>
            <a:r>
              <a:rPr dirty="0"/>
              <a:t>a</a:t>
            </a:r>
            <a:r>
              <a:rPr spc="10" dirty="0"/>
              <a:t> </a:t>
            </a:r>
            <a:r>
              <a:rPr dirty="0"/>
              <a:t>year</a:t>
            </a:r>
            <a:r>
              <a:rPr spc="10" dirty="0"/>
              <a:t> </a:t>
            </a:r>
            <a:r>
              <a:rPr dirty="0"/>
              <a:t>of</a:t>
            </a:r>
            <a:r>
              <a:rPr spc="15" dirty="0"/>
              <a:t> </a:t>
            </a:r>
            <a:r>
              <a:rPr dirty="0"/>
              <a:t>time</a:t>
            </a:r>
            <a:r>
              <a:rPr spc="5" dirty="0"/>
              <a:t> </a:t>
            </a:r>
            <a:r>
              <a:rPr dirty="0"/>
              <a:t>considering</a:t>
            </a:r>
            <a:r>
              <a:rPr spc="15" dirty="0"/>
              <a:t> </a:t>
            </a:r>
            <a:r>
              <a:rPr dirty="0"/>
              <a:t>it</a:t>
            </a:r>
            <a:r>
              <a:rPr spc="10" dirty="0"/>
              <a:t> </a:t>
            </a:r>
            <a:r>
              <a:rPr dirty="0"/>
              <a:t>will</a:t>
            </a:r>
            <a:r>
              <a:rPr spc="15" dirty="0"/>
              <a:t> </a:t>
            </a:r>
            <a:r>
              <a:rPr dirty="0"/>
              <a:t>be</a:t>
            </a:r>
            <a:r>
              <a:rPr spc="5" dirty="0"/>
              <a:t> </a:t>
            </a:r>
            <a:r>
              <a:rPr dirty="0"/>
              <a:t>handled</a:t>
            </a:r>
            <a:r>
              <a:rPr spc="15" dirty="0"/>
              <a:t> </a:t>
            </a:r>
            <a:r>
              <a:rPr dirty="0"/>
              <a:t>by</a:t>
            </a:r>
            <a:r>
              <a:rPr spc="15" dirty="0"/>
              <a:t> </a:t>
            </a:r>
            <a:r>
              <a:rPr dirty="0"/>
              <a:t>a</a:t>
            </a:r>
            <a:r>
              <a:rPr spc="5" dirty="0"/>
              <a:t> </a:t>
            </a:r>
            <a:r>
              <a:rPr dirty="0"/>
              <a:t>proper</a:t>
            </a:r>
            <a:r>
              <a:rPr spc="10" dirty="0"/>
              <a:t> </a:t>
            </a:r>
            <a:r>
              <a:rPr spc="-10" dirty="0"/>
              <a:t>technical team.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3870">
              <a:lnSpc>
                <a:spcPct val="100000"/>
              </a:lnSpc>
              <a:spcBef>
                <a:spcPts val="100"/>
              </a:spcBef>
            </a:pPr>
            <a:r>
              <a:rPr dirty="0"/>
              <a:t>Anticipated</a:t>
            </a:r>
            <a:r>
              <a:rPr spc="-65" dirty="0"/>
              <a:t> </a:t>
            </a:r>
            <a:r>
              <a:rPr dirty="0"/>
              <a:t>Benefits</a:t>
            </a:r>
            <a:r>
              <a:rPr spc="-75" dirty="0"/>
              <a:t> </a:t>
            </a:r>
            <a:r>
              <a:rPr dirty="0"/>
              <a:t>and</a:t>
            </a:r>
            <a:r>
              <a:rPr spc="-70" dirty="0"/>
              <a:t> </a:t>
            </a:r>
            <a:r>
              <a:rPr spc="-10" dirty="0"/>
              <a:t>Values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27265" y="1558191"/>
            <a:ext cx="4204970" cy="8655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23215" marR="5080" indent="-311150">
              <a:lnSpc>
                <a:spcPct val="114799"/>
              </a:lnSpc>
              <a:spcBef>
                <a:spcPts val="95"/>
              </a:spcBef>
              <a:buFont typeface="Arial"/>
              <a:buChar char="•"/>
              <a:tabLst>
                <a:tab pos="323215" algn="l"/>
                <a:tab pos="323850" algn="l"/>
              </a:tabLst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dataset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provide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insights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into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demographics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customers,</a:t>
            </a:r>
            <a:r>
              <a:rPr sz="12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their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properties,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their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coverage.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This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information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12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12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used</a:t>
            </a:r>
            <a:r>
              <a:rPr sz="12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tailor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company's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products</a:t>
            </a:r>
            <a:r>
              <a:rPr sz="12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services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better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meet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2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needs</a:t>
            </a:r>
            <a:r>
              <a:rPr sz="12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of their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customers.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27265" y="2625369"/>
            <a:ext cx="78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38300" y="2607249"/>
            <a:ext cx="4172585" cy="8655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4799"/>
              </a:lnSpc>
              <a:spcBef>
                <a:spcPts val="95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By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analysing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claims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data,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company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identify</a:t>
            </a:r>
            <a:r>
              <a:rPr sz="12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areas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are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most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prone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flooding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adjust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underwriting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policies accordingly.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This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help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company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reducing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exposure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risks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improving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risk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management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practices.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27265" y="3675494"/>
            <a:ext cx="78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Arial"/>
                <a:cs typeface="Arial"/>
              </a:rPr>
              <a:t>•</a:t>
            </a:r>
            <a:endParaRPr sz="12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38300" y="3657729"/>
            <a:ext cx="4237355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Various</a:t>
            </a:r>
            <a:r>
              <a:rPr sz="12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building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kinds,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commercial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enterprise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types,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geographic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locations.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With</a:t>
            </a:r>
            <a:r>
              <a:rPr sz="12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this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information,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company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will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better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able</a:t>
            </a:r>
            <a:r>
              <a:rPr sz="12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assess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risks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connected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various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kinds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properties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enterprises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 take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necessary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precautions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reduce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such</a:t>
            </a:r>
            <a:r>
              <a:rPr sz="12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risks.</a:t>
            </a:r>
            <a:endParaRPr sz="1200">
              <a:latin typeface="Calibri"/>
              <a:cs typeface="Calibri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01081" y="1144790"/>
            <a:ext cx="3742550" cy="305352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54678" y="1117092"/>
            <a:ext cx="589673" cy="5896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45459" y="2345664"/>
            <a:ext cx="196723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latin typeface="Verdana"/>
                <a:cs typeface="Verdana"/>
              </a:rPr>
              <a:t>Thank</a:t>
            </a:r>
            <a:r>
              <a:rPr sz="2800" spc="-215" dirty="0">
                <a:latin typeface="Verdana"/>
                <a:cs typeface="Verdana"/>
              </a:rPr>
              <a:t> </a:t>
            </a:r>
            <a:r>
              <a:rPr sz="2800" spc="-75" dirty="0">
                <a:latin typeface="Verdana"/>
                <a:cs typeface="Verdana"/>
              </a:rPr>
              <a:t>you!</a:t>
            </a:r>
            <a:endParaRPr sz="2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7557" y="475564"/>
            <a:ext cx="374396" cy="374396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36804" y="0"/>
            <a:ext cx="2600985" cy="514367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338906" y="2095462"/>
            <a:ext cx="2263140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5080" algn="ctr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Introduction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Phases</a:t>
            </a:r>
            <a:r>
              <a:rPr sz="24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2400" spc="-20" dirty="0">
                <a:solidFill>
                  <a:srgbClr val="FFFFFF"/>
                </a:solidFill>
                <a:latin typeface="Calibri"/>
                <a:cs typeface="Calibri"/>
              </a:rPr>
              <a:t> Strategy </a:t>
            </a: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Requirements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162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Introduction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7498" y="1812137"/>
            <a:ext cx="17018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350" dirty="0">
                <a:solidFill>
                  <a:srgbClr val="FFFFFF"/>
                </a:solidFill>
                <a:latin typeface="Trebuchet MS"/>
                <a:cs typeface="Trebuchet MS"/>
              </a:rPr>
              <a:t>●</a:t>
            </a:r>
            <a:endParaRPr sz="13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78534" y="1803072"/>
            <a:ext cx="2896870" cy="11144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45720">
              <a:lnSpc>
                <a:spcPct val="109900"/>
              </a:lnSpc>
              <a:spcBef>
                <a:spcPts val="95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FEMA’s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Policy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dataset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includes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more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than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50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million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transactions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policies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with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various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fields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concerning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anonymous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policy holders.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7498" y="3118942"/>
            <a:ext cx="17018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350" dirty="0">
                <a:solidFill>
                  <a:srgbClr val="FFFFFF"/>
                </a:solidFill>
                <a:latin typeface="Trebuchet MS"/>
                <a:cs typeface="Trebuchet MS"/>
              </a:rPr>
              <a:t>●</a:t>
            </a:r>
            <a:endParaRPr sz="13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78534" y="3109877"/>
            <a:ext cx="2808605" cy="13315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36195">
              <a:lnSpc>
                <a:spcPct val="109900"/>
              </a:lnSpc>
              <a:spcBef>
                <a:spcPts val="95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Information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provided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includes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building elevation,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zone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rating,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zip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code,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county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code,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census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tract,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state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code,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city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code,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building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type,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business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type,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flood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deductibles,</a:t>
            </a:r>
            <a:r>
              <a:rPr sz="1300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total</a:t>
            </a:r>
            <a:r>
              <a:rPr sz="13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insurance coverage,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total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premium.</a:t>
            </a:r>
            <a:endParaRPr sz="130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96358" y="241922"/>
            <a:ext cx="3428644" cy="46583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Phases</a:t>
            </a:r>
            <a:r>
              <a:rPr spc="-30" dirty="0"/>
              <a:t> </a:t>
            </a:r>
            <a:r>
              <a:rPr dirty="0"/>
              <a:t>in</a:t>
            </a:r>
            <a:r>
              <a:rPr spc="-15" dirty="0"/>
              <a:t> </a:t>
            </a:r>
            <a:r>
              <a:rPr spc="-10" dirty="0"/>
              <a:t>Strategy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81802" y="612000"/>
            <a:ext cx="3293999" cy="391859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67498" y="1801980"/>
            <a:ext cx="2827020" cy="913765"/>
          </a:xfrm>
          <a:prstGeom prst="rect">
            <a:avLst/>
          </a:prstGeom>
        </p:spPr>
        <p:txBody>
          <a:bodyPr vert="horz" wrap="square" lIns="0" tIns="110490" rIns="0" bIns="0" rtlCol="0">
            <a:spAutoFit/>
          </a:bodyPr>
          <a:lstStyle/>
          <a:p>
            <a:pPr marL="323215" indent="-311150">
              <a:lnSpc>
                <a:spcPct val="100000"/>
              </a:lnSpc>
              <a:spcBef>
                <a:spcPts val="870"/>
              </a:spcBef>
              <a:buAutoNum type="arabicPeriod"/>
              <a:tabLst>
                <a:tab pos="323215" algn="l"/>
                <a:tab pos="323850" algn="l"/>
              </a:tabLst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Pre-processing</a:t>
            </a:r>
            <a:endParaRPr sz="1300">
              <a:latin typeface="Calibri"/>
              <a:cs typeface="Calibri"/>
            </a:endParaRPr>
          </a:p>
          <a:p>
            <a:pPr marL="323215" indent="-311150">
              <a:lnSpc>
                <a:spcPct val="100000"/>
              </a:lnSpc>
              <a:spcBef>
                <a:spcPts val="770"/>
              </a:spcBef>
              <a:buAutoNum type="arabicPeriod"/>
              <a:tabLst>
                <a:tab pos="323215" algn="l"/>
                <a:tab pos="323850" algn="l"/>
              </a:tabLst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Exploratory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Analysis</a:t>
            </a:r>
            <a:endParaRPr sz="1300">
              <a:latin typeface="Calibri"/>
              <a:cs typeface="Calibri"/>
            </a:endParaRPr>
          </a:p>
          <a:p>
            <a:pPr marL="323215" indent="-311150">
              <a:lnSpc>
                <a:spcPct val="100000"/>
              </a:lnSpc>
              <a:spcBef>
                <a:spcPts val="770"/>
              </a:spcBef>
              <a:buAutoNum type="arabicPeriod"/>
              <a:tabLst>
                <a:tab pos="323215" algn="l"/>
                <a:tab pos="323850" algn="l"/>
              </a:tabLst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Statistical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Analyses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Visualizations</a:t>
            </a:r>
            <a:endParaRPr sz="1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43155" y="631799"/>
            <a:ext cx="2614669" cy="391859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11263" y="1136421"/>
            <a:ext cx="4683125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/>
              <a:t>Our</a:t>
            </a:r>
            <a:r>
              <a:rPr spc="-75" dirty="0"/>
              <a:t> </a:t>
            </a:r>
            <a:r>
              <a:rPr dirty="0"/>
              <a:t>Proposed</a:t>
            </a:r>
            <a:r>
              <a:rPr spc="-75" dirty="0"/>
              <a:t> </a:t>
            </a:r>
            <a:r>
              <a:rPr dirty="0"/>
              <a:t>Strategy:</a:t>
            </a:r>
            <a:r>
              <a:rPr spc="-65" dirty="0"/>
              <a:t> </a:t>
            </a:r>
            <a:r>
              <a:rPr dirty="0"/>
              <a:t>Utilizing</a:t>
            </a:r>
            <a:r>
              <a:rPr spc="-70" dirty="0"/>
              <a:t> </a:t>
            </a:r>
            <a:r>
              <a:rPr spc="-25" dirty="0"/>
              <a:t>the </a:t>
            </a:r>
            <a:r>
              <a:rPr dirty="0"/>
              <a:t>FEMA</a:t>
            </a:r>
            <a:r>
              <a:rPr spc="-55" dirty="0"/>
              <a:t> </a:t>
            </a:r>
            <a:r>
              <a:rPr dirty="0"/>
              <a:t>National</a:t>
            </a:r>
            <a:r>
              <a:rPr spc="-50" dirty="0"/>
              <a:t> </a:t>
            </a:r>
            <a:r>
              <a:rPr dirty="0"/>
              <a:t>Flood</a:t>
            </a:r>
            <a:r>
              <a:rPr spc="-50" dirty="0"/>
              <a:t> </a:t>
            </a:r>
            <a:r>
              <a:rPr dirty="0"/>
              <a:t>Insurance</a:t>
            </a:r>
            <a:r>
              <a:rPr spc="-45" dirty="0"/>
              <a:t> </a:t>
            </a:r>
            <a:r>
              <a:rPr spc="-10" dirty="0"/>
              <a:t>Policy Database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67498" y="2752102"/>
            <a:ext cx="17018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350" dirty="0">
                <a:solidFill>
                  <a:srgbClr val="FFFFFF"/>
                </a:solidFill>
                <a:latin typeface="Trebuchet MS"/>
                <a:cs typeface="Trebuchet MS"/>
              </a:rPr>
              <a:t>●</a:t>
            </a:r>
            <a:endParaRPr sz="13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7498" y="3187700"/>
            <a:ext cx="17018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350" dirty="0">
                <a:solidFill>
                  <a:srgbClr val="FFFFFF"/>
                </a:solidFill>
                <a:latin typeface="Trebuchet MS"/>
                <a:cs typeface="Trebuchet MS"/>
              </a:rPr>
              <a:t>●</a:t>
            </a:r>
            <a:endParaRPr sz="13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67498" y="3840378"/>
            <a:ext cx="170180" cy="224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350" dirty="0">
                <a:solidFill>
                  <a:srgbClr val="FFFFFF"/>
                </a:solidFill>
                <a:latin typeface="Trebuchet MS"/>
                <a:cs typeface="Trebuchet MS"/>
              </a:rPr>
              <a:t>●</a:t>
            </a:r>
            <a:endParaRPr sz="13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78534" y="2740510"/>
            <a:ext cx="2963545" cy="17697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45720">
              <a:lnSpc>
                <a:spcPct val="109900"/>
              </a:lnSpc>
              <a:spcBef>
                <a:spcPts val="105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pre-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processing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involves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cleaning,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filtering,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transforming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dataset. Exploratory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analysis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includes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descriptive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statistics,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graphics,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grouping analysis</a:t>
            </a:r>
            <a:endParaRPr sz="1300">
              <a:latin typeface="Calibri"/>
              <a:cs typeface="Calibri"/>
            </a:endParaRPr>
          </a:p>
          <a:p>
            <a:pPr marL="12700" marR="306705" indent="36195">
              <a:lnSpc>
                <a:spcPct val="109900"/>
              </a:lnSpc>
              <a:spcBef>
                <a:spcPts val="5"/>
              </a:spcBef>
            </a:pP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Machine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learning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models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will</a:t>
            </a:r>
            <a:r>
              <a:rPr sz="13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employ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gradient</a:t>
            </a:r>
            <a:r>
              <a:rPr sz="13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boosting,</a:t>
            </a:r>
            <a:r>
              <a:rPr sz="13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decision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trees,</a:t>
            </a:r>
            <a:r>
              <a:rPr sz="13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random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forests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predict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flood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hazards</a:t>
            </a:r>
            <a:endParaRPr sz="1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7557" y="475564"/>
            <a:ext cx="374396" cy="374396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36804" y="0"/>
            <a:ext cx="2600985" cy="5143677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665054" y="2278341"/>
            <a:ext cx="161353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Stakeholders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162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Stakeholders</a:t>
            </a:r>
            <a:r>
              <a:rPr spc="-65" dirty="0"/>
              <a:t> </a:t>
            </a:r>
            <a:r>
              <a:rPr dirty="0"/>
              <a:t>for</a:t>
            </a:r>
            <a:r>
              <a:rPr spc="-55" dirty="0"/>
              <a:t> </a:t>
            </a:r>
            <a:r>
              <a:rPr dirty="0"/>
              <a:t>this</a:t>
            </a:r>
            <a:r>
              <a:rPr spc="-55" dirty="0"/>
              <a:t> </a:t>
            </a:r>
            <a:r>
              <a:rPr spc="-10" dirty="0"/>
              <a:t>project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66800" y="1703315"/>
            <a:ext cx="2967355" cy="936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4999"/>
              </a:lnSpc>
              <a:spcBef>
                <a:spcPts val="95"/>
              </a:spcBef>
            </a:pP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Stakeholders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FEMA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National</a:t>
            </a:r>
            <a:r>
              <a:rPr sz="1300" spc="-20" dirty="0">
                <a:solidFill>
                  <a:srgbClr val="FFFFFF"/>
                </a:solidFill>
                <a:latin typeface="Calibri"/>
                <a:cs typeface="Calibri"/>
              </a:rPr>
              <a:t> Flood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Policy</a:t>
            </a:r>
            <a:r>
              <a:rPr sz="13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Database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13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defined</a:t>
            </a:r>
            <a:r>
              <a:rPr sz="13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as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individuals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or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groups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who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have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interest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or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are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affected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by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3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13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Calibri"/>
                <a:cs typeface="Calibri"/>
              </a:rPr>
              <a:t>usage.</a:t>
            </a:r>
            <a:endParaRPr sz="1300" dirty="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06440" y="647636"/>
            <a:ext cx="2614320" cy="391932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162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Stakeholders</a:t>
            </a:r>
            <a:r>
              <a:rPr spc="-65" dirty="0"/>
              <a:t> </a:t>
            </a:r>
            <a:r>
              <a:rPr dirty="0"/>
              <a:t>for</a:t>
            </a:r>
            <a:r>
              <a:rPr spc="-55" dirty="0"/>
              <a:t> </a:t>
            </a:r>
            <a:r>
              <a:rPr dirty="0"/>
              <a:t>this</a:t>
            </a:r>
            <a:r>
              <a:rPr spc="-55" dirty="0"/>
              <a:t> </a:t>
            </a:r>
            <a:r>
              <a:rPr spc="-10" dirty="0"/>
              <a:t>project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3536" y="1803727"/>
            <a:ext cx="3294379" cy="1576705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293370" indent="-281305">
              <a:lnSpc>
                <a:spcPct val="100000"/>
              </a:lnSpc>
              <a:spcBef>
                <a:spcPts val="335"/>
              </a:spcBef>
              <a:buFont typeface="Arial"/>
              <a:buChar char="•"/>
              <a:tabLst>
                <a:tab pos="293370" algn="l"/>
                <a:tab pos="294005" algn="l"/>
              </a:tabLst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FEMA</a:t>
            </a:r>
            <a:r>
              <a:rPr sz="125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(</a:t>
            </a:r>
            <a:r>
              <a:rPr sz="1150" dirty="0">
                <a:solidFill>
                  <a:srgbClr val="FFFFFF"/>
                </a:solidFill>
                <a:latin typeface="Calibri"/>
                <a:cs typeface="Calibri"/>
              </a:rPr>
              <a:t>Federal</a:t>
            </a:r>
            <a:r>
              <a:rPr sz="11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50" dirty="0">
                <a:solidFill>
                  <a:srgbClr val="FFFFFF"/>
                </a:solidFill>
                <a:latin typeface="Calibri"/>
                <a:cs typeface="Calibri"/>
              </a:rPr>
              <a:t>Emergency</a:t>
            </a:r>
            <a:r>
              <a:rPr sz="115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50" dirty="0">
                <a:solidFill>
                  <a:srgbClr val="FFFFFF"/>
                </a:solidFill>
                <a:latin typeface="Calibri"/>
                <a:cs typeface="Calibri"/>
              </a:rPr>
              <a:t>Management</a:t>
            </a:r>
            <a:r>
              <a:rPr sz="11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50" spc="-10" dirty="0">
                <a:solidFill>
                  <a:srgbClr val="FFFFFF"/>
                </a:solidFill>
                <a:latin typeface="Calibri"/>
                <a:cs typeface="Calibri"/>
              </a:rPr>
              <a:t>Agency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)</a:t>
            </a:r>
            <a:endParaRPr sz="1250" dirty="0">
              <a:latin typeface="Calibri"/>
              <a:cs typeface="Calibri"/>
            </a:endParaRPr>
          </a:p>
          <a:p>
            <a:pPr marL="293370" indent="-281305">
              <a:lnSpc>
                <a:spcPct val="100000"/>
              </a:lnSpc>
              <a:spcBef>
                <a:spcPts val="240"/>
              </a:spcBef>
              <a:buFont typeface="Arial"/>
              <a:buChar char="•"/>
              <a:tabLst>
                <a:tab pos="293370" algn="l"/>
                <a:tab pos="294005" algn="l"/>
              </a:tabLst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Real</a:t>
            </a:r>
            <a:r>
              <a:rPr sz="1250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Estate</a:t>
            </a:r>
            <a:endParaRPr sz="1250" dirty="0">
              <a:latin typeface="Calibri"/>
              <a:cs typeface="Calibri"/>
            </a:endParaRPr>
          </a:p>
          <a:p>
            <a:pPr marL="293370" indent="-281305">
              <a:lnSpc>
                <a:spcPct val="100000"/>
              </a:lnSpc>
              <a:spcBef>
                <a:spcPts val="250"/>
              </a:spcBef>
              <a:buFont typeface="Arial"/>
              <a:buChar char="•"/>
              <a:tabLst>
                <a:tab pos="293370" algn="l"/>
                <a:tab pos="294005" algn="l"/>
              </a:tabLst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Insurance</a:t>
            </a:r>
            <a:r>
              <a:rPr sz="12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Companies</a:t>
            </a:r>
            <a:endParaRPr sz="1250" dirty="0">
              <a:latin typeface="Calibri"/>
              <a:cs typeface="Calibri"/>
            </a:endParaRPr>
          </a:p>
          <a:p>
            <a:pPr marL="293370" indent="-281305">
              <a:lnSpc>
                <a:spcPct val="100000"/>
              </a:lnSpc>
              <a:spcBef>
                <a:spcPts val="240"/>
              </a:spcBef>
              <a:buFont typeface="Arial"/>
              <a:buChar char="•"/>
              <a:tabLst>
                <a:tab pos="293370" algn="l"/>
                <a:tab pos="294005" algn="l"/>
              </a:tabLst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Taxpayers</a:t>
            </a:r>
            <a:r>
              <a:rPr sz="1250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250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Property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Owners</a:t>
            </a:r>
            <a:endParaRPr sz="1250" dirty="0">
              <a:latin typeface="Calibri"/>
              <a:cs typeface="Calibri"/>
            </a:endParaRPr>
          </a:p>
          <a:p>
            <a:pPr marL="293370" indent="-281305">
              <a:lnSpc>
                <a:spcPct val="100000"/>
              </a:lnSpc>
              <a:spcBef>
                <a:spcPts val="250"/>
              </a:spcBef>
              <a:buFont typeface="Arial"/>
              <a:buChar char="•"/>
              <a:tabLst>
                <a:tab pos="293370" algn="l"/>
                <a:tab pos="294005" algn="l"/>
              </a:tabLst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Federal</a:t>
            </a:r>
            <a:r>
              <a:rPr sz="125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250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State</a:t>
            </a:r>
            <a:r>
              <a:rPr sz="125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Agencies</a:t>
            </a:r>
            <a:endParaRPr sz="1250" dirty="0">
              <a:latin typeface="Calibri"/>
              <a:cs typeface="Calibri"/>
            </a:endParaRPr>
          </a:p>
          <a:p>
            <a:pPr marL="293370" indent="-281305">
              <a:lnSpc>
                <a:spcPct val="100000"/>
              </a:lnSpc>
              <a:spcBef>
                <a:spcPts val="250"/>
              </a:spcBef>
              <a:buFont typeface="Arial"/>
              <a:buChar char="•"/>
              <a:tabLst>
                <a:tab pos="293370" algn="l"/>
                <a:tab pos="294005" algn="l"/>
              </a:tabLst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Emergency</a:t>
            </a:r>
            <a:r>
              <a:rPr sz="12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Response</a:t>
            </a:r>
            <a:r>
              <a:rPr sz="12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Teams</a:t>
            </a:r>
            <a:endParaRPr sz="1250" dirty="0">
              <a:latin typeface="Calibri"/>
              <a:cs typeface="Calibri"/>
            </a:endParaRPr>
          </a:p>
          <a:p>
            <a:pPr marL="293370" indent="-281305">
              <a:lnSpc>
                <a:spcPct val="100000"/>
              </a:lnSpc>
              <a:spcBef>
                <a:spcPts val="240"/>
              </a:spcBef>
              <a:buFont typeface="Arial"/>
              <a:buChar char="•"/>
              <a:tabLst>
                <a:tab pos="293370" algn="l"/>
                <a:tab pos="294005" algn="l"/>
              </a:tabLst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Academic</a:t>
            </a:r>
            <a:r>
              <a:rPr sz="12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Institutions</a:t>
            </a:r>
            <a:endParaRPr sz="125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769</TotalTime>
  <Words>1489</Words>
  <Application>Microsoft Office PowerPoint</Application>
  <PresentationFormat>Custom</PresentationFormat>
  <Paragraphs>149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Trebuchet MS</vt:lpstr>
      <vt:lpstr>Verdana</vt:lpstr>
      <vt:lpstr>Wingdings</vt:lpstr>
      <vt:lpstr>Office Theme</vt:lpstr>
      <vt:lpstr>FEMA’S FLOOD INSURANCE POLICY DATABASE</vt:lpstr>
      <vt:lpstr>Contents</vt:lpstr>
      <vt:lpstr>PowerPoint Presentation</vt:lpstr>
      <vt:lpstr>Introduction</vt:lpstr>
      <vt:lpstr>Phases in Strategy</vt:lpstr>
      <vt:lpstr>Our Proposed Strategy: Utilizing the FEMA National Flood Insurance Policy Database</vt:lpstr>
      <vt:lpstr>Stakeholders</vt:lpstr>
      <vt:lpstr>Stakeholders for this project</vt:lpstr>
      <vt:lpstr>Stakeholders for this project</vt:lpstr>
      <vt:lpstr>Data privacy, Quality and Other issues</vt:lpstr>
      <vt:lpstr>Data privacy, Quality and other issues</vt:lpstr>
      <vt:lpstr>Data privacy, Quality and other issues</vt:lpstr>
      <vt:lpstr>Requirements</vt:lpstr>
      <vt:lpstr>Metadata</vt:lpstr>
      <vt:lpstr>Statistical Analysis</vt:lpstr>
      <vt:lpstr>Descriptive Statistics</vt:lpstr>
      <vt:lpstr>PowerPoint Presentation</vt:lpstr>
      <vt:lpstr>Correlation Analysis</vt:lpstr>
      <vt:lpstr>Regression Analysis</vt:lpstr>
      <vt:lpstr>Visualizations</vt:lpstr>
      <vt:lpstr>Graphical Representation</vt:lpstr>
      <vt:lpstr>Graphical Representation</vt:lpstr>
      <vt:lpstr>Graphical Representation</vt:lpstr>
      <vt:lpstr>Estimate the time/effort required for the study</vt:lpstr>
      <vt:lpstr>Anticipated Benefits and Values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jaswanth kumar</dc:creator>
  <cp:lastModifiedBy>Tharuni Myda</cp:lastModifiedBy>
  <cp:revision>1</cp:revision>
  <dcterms:created xsi:type="dcterms:W3CDTF">2023-05-02T04:45:13Z</dcterms:created>
  <dcterms:modified xsi:type="dcterms:W3CDTF">2023-05-02T17:35:26Z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2023-04-26T00:00:00Z</vt:filetime>
  </property>
  <property fmtid="{D5CDD505-2E9C-101B-9397-08002B2CF9AE}" pid="3" name="Creator">
    <vt:lpwstr>Impress</vt:lpwstr>
  </property>
  <property fmtid="{D5CDD505-2E9C-101B-9397-08002B2CF9AE}" pid="4" name="Producer">
    <vt:lpwstr>LibreOffice 7.4</vt:lpwstr>
  </property>
  <property fmtid="{D5CDD505-2E9C-101B-9397-08002B2CF9AE}" pid="5" name="LastSaved">
    <vt:filetime>2023-04-26T00:00:00Z</vt:filetime>
  </property>
</Properties>
</file>